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5" r:id="rId3"/>
    <p:sldId id="267" r:id="rId4"/>
    <p:sldId id="270" r:id="rId5"/>
    <p:sldId id="272" r:id="rId6"/>
    <p:sldId id="276" r:id="rId7"/>
    <p:sldId id="277" r:id="rId8"/>
    <p:sldId id="278" r:id="rId9"/>
    <p:sldId id="279" r:id="rId10"/>
    <p:sldId id="280" r:id="rId11"/>
    <p:sldId id="281" r:id="rId12"/>
    <p:sldId id="282" r:id="rId13"/>
    <p:sldId id="283" r:id="rId14"/>
    <p:sldId id="284" r:id="rId15"/>
    <p:sldId id="285" r:id="rId16"/>
    <p:sldId id="286" r:id="rId17"/>
    <p:sldId id="287" r:id="rId18"/>
    <p:sldId id="288" r:id="rId19"/>
    <p:sldId id="290" r:id="rId20"/>
    <p:sldId id="289" r:id="rId21"/>
    <p:sldId id="323" r:id="rId22"/>
    <p:sldId id="291" r:id="rId23"/>
    <p:sldId id="292" r:id="rId24"/>
    <p:sldId id="293" r:id="rId25"/>
    <p:sldId id="294" r:id="rId26"/>
    <p:sldId id="295" r:id="rId27"/>
    <p:sldId id="296" r:id="rId28"/>
    <p:sldId id="297" r:id="rId29"/>
    <p:sldId id="298" r:id="rId30"/>
    <p:sldId id="299" r:id="rId31"/>
    <p:sldId id="322" r:id="rId32"/>
    <p:sldId id="300" r:id="rId33"/>
    <p:sldId id="321" r:id="rId34"/>
    <p:sldId id="301" r:id="rId35"/>
    <p:sldId id="302" r:id="rId36"/>
    <p:sldId id="303" r:id="rId37"/>
    <p:sldId id="304" r:id="rId38"/>
    <p:sldId id="305" r:id="rId39"/>
    <p:sldId id="306" r:id="rId40"/>
    <p:sldId id="308" r:id="rId41"/>
    <p:sldId id="307" r:id="rId42"/>
    <p:sldId id="309" r:id="rId43"/>
    <p:sldId id="310" r:id="rId44"/>
    <p:sldId id="311" r:id="rId45"/>
    <p:sldId id="312" r:id="rId46"/>
    <p:sldId id="313" r:id="rId47"/>
    <p:sldId id="314" r:id="rId48"/>
    <p:sldId id="315" r:id="rId49"/>
    <p:sldId id="316" r:id="rId50"/>
    <p:sldId id="317" r:id="rId51"/>
    <p:sldId id="318" r:id="rId52"/>
    <p:sldId id="319" r:id="rId53"/>
    <p:sldId id="320" r:id="rId5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15" autoAdjust="0"/>
    <p:restoredTop sz="96310" autoAdjust="0"/>
  </p:normalViewPr>
  <p:slideViewPr>
    <p:cSldViewPr>
      <p:cViewPr varScale="1">
        <p:scale>
          <a:sx n="71" d="100"/>
          <a:sy n="71" d="100"/>
        </p:scale>
        <p:origin x="1146" y="51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tableStyles" Target="tableStyles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heme" Target="theme/theme1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87A7CB-37B0-4623-A7B2-BD341A289C86}" type="datetimeFigureOut">
              <a:rPr lang="en-US" smtClean="0"/>
              <a:t>3/1/2021</a:t>
            </a:fld>
            <a:endParaRPr 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542F7D-D1F9-40D9-B652-BFB8B15F67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30669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87A7CB-37B0-4623-A7B2-BD341A289C86}" type="datetimeFigureOut">
              <a:rPr lang="en-US" smtClean="0"/>
              <a:t>3/1/2021</a:t>
            </a:fld>
            <a:endParaRPr 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542F7D-D1F9-40D9-B652-BFB8B15F67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58176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87A7CB-37B0-4623-A7B2-BD341A289C86}" type="datetimeFigureOut">
              <a:rPr lang="en-US" smtClean="0"/>
              <a:t>3/1/2021</a:t>
            </a:fld>
            <a:endParaRPr 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542F7D-D1F9-40D9-B652-BFB8B15F67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83902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87A7CB-37B0-4623-A7B2-BD341A289C86}" type="datetimeFigureOut">
              <a:rPr lang="en-US" smtClean="0"/>
              <a:t>3/1/2021</a:t>
            </a:fld>
            <a:endParaRPr 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542F7D-D1F9-40D9-B652-BFB8B15F67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5803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87A7CB-37B0-4623-A7B2-BD341A289C86}" type="datetimeFigureOut">
              <a:rPr lang="en-US" smtClean="0"/>
              <a:t>3/1/2021</a:t>
            </a:fld>
            <a:endParaRPr 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542F7D-D1F9-40D9-B652-BFB8B15F67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95849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87A7CB-37B0-4623-A7B2-BD341A289C86}" type="datetimeFigureOut">
              <a:rPr lang="en-US" smtClean="0"/>
              <a:t>3/1/2021</a:t>
            </a:fld>
            <a:endParaRPr 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542F7D-D1F9-40D9-B652-BFB8B15F67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0356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87A7CB-37B0-4623-A7B2-BD341A289C86}" type="datetimeFigureOut">
              <a:rPr lang="en-US" smtClean="0"/>
              <a:t>3/1/2021</a:t>
            </a:fld>
            <a:endParaRPr 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542F7D-D1F9-40D9-B652-BFB8B15F67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46719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87A7CB-37B0-4623-A7B2-BD341A289C86}" type="datetimeFigureOut">
              <a:rPr lang="en-US" smtClean="0"/>
              <a:t>3/1/2021</a:t>
            </a:fld>
            <a:endParaRPr 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542F7D-D1F9-40D9-B652-BFB8B15F67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99636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87A7CB-37B0-4623-A7B2-BD341A289C86}" type="datetimeFigureOut">
              <a:rPr lang="en-US" smtClean="0"/>
              <a:t>3/1/2021</a:t>
            </a:fld>
            <a:endParaRPr 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542F7D-D1F9-40D9-B652-BFB8B15F67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64699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87A7CB-37B0-4623-A7B2-BD341A289C86}" type="datetimeFigureOut">
              <a:rPr lang="en-US" smtClean="0"/>
              <a:t>3/1/2021</a:t>
            </a:fld>
            <a:endParaRPr 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542F7D-D1F9-40D9-B652-BFB8B15F67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043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87A7CB-37B0-4623-A7B2-BD341A289C86}" type="datetimeFigureOut">
              <a:rPr lang="en-US" smtClean="0"/>
              <a:t>3/1/2021</a:t>
            </a:fld>
            <a:endParaRPr 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542F7D-D1F9-40D9-B652-BFB8B15F67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69505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87A7CB-37B0-4623-A7B2-BD341A289C86}" type="datetimeFigureOut">
              <a:rPr lang="en-US" smtClean="0"/>
              <a:t>3/1/2021</a:t>
            </a:fld>
            <a:endParaRPr 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542F7D-D1F9-40D9-B652-BFB8B15F67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6583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3568" y="1700808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Introduction to Computer Simulation of Physical Systems</a:t>
            </a:r>
            <a:br>
              <a:rPr lang="en-US" dirty="0" smtClean="0"/>
            </a:br>
            <a:r>
              <a:rPr lang="en-US" dirty="0" smtClean="0"/>
              <a:t>(Lecture </a:t>
            </a:r>
            <a:r>
              <a:rPr lang="en-US" dirty="0"/>
              <a:t>7</a:t>
            </a:r>
            <a:r>
              <a:rPr lang="en-US" dirty="0" smtClean="0"/>
              <a:t>)</a:t>
            </a:r>
            <a:br>
              <a:rPr lang="en-US" dirty="0" smtClean="0"/>
            </a:br>
            <a:r>
              <a:rPr lang="en-US" b="1" dirty="0"/>
              <a:t>The Chaotic Motion of Dynamical</a:t>
            </a:r>
            <a:br>
              <a:rPr lang="en-US" b="1" dirty="0"/>
            </a:br>
            <a:r>
              <a:rPr lang="en-US" b="1" dirty="0"/>
              <a:t>Systems</a:t>
            </a:r>
            <a:br>
              <a:rPr lang="en-US" b="1" dirty="0"/>
            </a:br>
            <a:r>
              <a:rPr lang="en-US" dirty="0" smtClean="0"/>
              <a:t>	</a:t>
            </a:r>
            <a:endParaRPr 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PHYS 3061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1239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Period Doubling</a:t>
            </a:r>
            <a:endParaRPr 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The results of the numerical experiments </a:t>
            </a:r>
            <a:r>
              <a:rPr lang="en-US" dirty="0" smtClean="0"/>
              <a:t>shows that</a:t>
            </a:r>
            <a:endParaRPr lang="en-US" dirty="0"/>
          </a:p>
          <a:p>
            <a:pPr lvl="1"/>
            <a:r>
              <a:rPr lang="en-US" dirty="0" smtClean="0"/>
              <a:t>the </a:t>
            </a:r>
            <a:r>
              <a:rPr lang="en-US" dirty="0"/>
              <a:t>dynamical properties of a simple nonlinear deterministic system can be quite complicated</a:t>
            </a:r>
            <a:r>
              <a:rPr lang="en-US" dirty="0" smtClean="0"/>
              <a:t>.</a:t>
            </a:r>
          </a:p>
          <a:p>
            <a:r>
              <a:rPr lang="en-US" dirty="0"/>
              <a:t>To gain more insight into how the dynamical behavior depends on </a:t>
            </a:r>
            <a:r>
              <a:rPr lang="en-US" i="1" dirty="0"/>
              <a:t>r</a:t>
            </a:r>
            <a:r>
              <a:rPr lang="en-US" dirty="0"/>
              <a:t>, </a:t>
            </a:r>
            <a:endParaRPr lang="en-US" dirty="0" smtClean="0"/>
          </a:p>
          <a:p>
            <a:pPr lvl="1"/>
            <a:r>
              <a:rPr lang="en-US" dirty="0" smtClean="0"/>
              <a:t>we </a:t>
            </a:r>
            <a:r>
              <a:rPr lang="en-US" dirty="0"/>
              <a:t>introduce a </a:t>
            </a:r>
            <a:r>
              <a:rPr lang="en-US" dirty="0" smtClean="0"/>
              <a:t>simple graphical method.</a:t>
            </a:r>
          </a:p>
          <a:p>
            <a:pPr lvl="1"/>
            <a:r>
              <a:rPr lang="en-US" dirty="0" smtClean="0"/>
              <a:t>We </a:t>
            </a:r>
            <a:r>
              <a:rPr lang="en-US" dirty="0"/>
              <a:t>show a graph of </a:t>
            </a:r>
            <a:r>
              <a:rPr lang="en-US" i="1" dirty="0"/>
              <a:t>f</a:t>
            </a:r>
            <a:r>
              <a:rPr lang="en-US" dirty="0"/>
              <a:t>(</a:t>
            </a:r>
            <a:r>
              <a:rPr lang="en-US" i="1" dirty="0"/>
              <a:t>x</a:t>
            </a:r>
            <a:r>
              <a:rPr lang="en-US" dirty="0"/>
              <a:t>) versus </a:t>
            </a:r>
            <a:r>
              <a:rPr lang="en-US" i="1" dirty="0"/>
              <a:t>x </a:t>
            </a:r>
            <a:r>
              <a:rPr lang="en-US" dirty="0"/>
              <a:t>for </a:t>
            </a:r>
            <a:r>
              <a:rPr lang="en-US" i="1" dirty="0"/>
              <a:t>r </a:t>
            </a:r>
            <a:r>
              <a:rPr lang="en-US" dirty="0"/>
              <a:t>= 0</a:t>
            </a:r>
            <a:r>
              <a:rPr lang="en-US" i="1" dirty="0"/>
              <a:t>.</a:t>
            </a:r>
            <a:r>
              <a:rPr lang="en-US" dirty="0"/>
              <a:t>7. </a:t>
            </a:r>
            <a:endParaRPr lang="en-US" dirty="0" smtClean="0"/>
          </a:p>
          <a:p>
            <a:r>
              <a:rPr lang="en-US" dirty="0" smtClean="0"/>
              <a:t>A</a:t>
            </a:r>
            <a:r>
              <a:rPr lang="en-US" dirty="0"/>
              <a:t> </a:t>
            </a:r>
            <a:r>
              <a:rPr lang="en-US" dirty="0" smtClean="0"/>
              <a:t>diagonal </a:t>
            </a:r>
            <a:r>
              <a:rPr lang="en-US" dirty="0"/>
              <a:t>line corresponding to </a:t>
            </a:r>
            <a:r>
              <a:rPr lang="en-US" i="1" dirty="0"/>
              <a:t>y </a:t>
            </a:r>
            <a:r>
              <a:rPr lang="en-US" dirty="0"/>
              <a:t>= </a:t>
            </a:r>
            <a:r>
              <a:rPr lang="en-US" i="1" dirty="0"/>
              <a:t>x </a:t>
            </a:r>
            <a:r>
              <a:rPr lang="en-US" dirty="0"/>
              <a:t>intersects the curve </a:t>
            </a:r>
            <a:r>
              <a:rPr lang="en-US" i="1" dirty="0"/>
              <a:t>y </a:t>
            </a:r>
            <a:r>
              <a:rPr lang="en-US" dirty="0"/>
              <a:t>= </a:t>
            </a:r>
            <a:r>
              <a:rPr lang="en-US" i="1" dirty="0"/>
              <a:t>f</a:t>
            </a:r>
            <a:r>
              <a:rPr lang="en-US" dirty="0"/>
              <a:t>(</a:t>
            </a:r>
            <a:r>
              <a:rPr lang="en-US" i="1" dirty="0"/>
              <a:t>x</a:t>
            </a:r>
            <a:r>
              <a:rPr lang="en-US" dirty="0"/>
              <a:t>) at the two fixed points </a:t>
            </a:r>
            <a:r>
              <a:rPr lang="en-US" i="1" dirty="0"/>
              <a:t>x</a:t>
            </a:r>
            <a:r>
              <a:rPr lang="en-US" i="1" baseline="30000" dirty="0"/>
              <a:t>∗</a:t>
            </a:r>
            <a:r>
              <a:rPr lang="en-US" i="1" dirty="0"/>
              <a:t> </a:t>
            </a:r>
            <a:r>
              <a:rPr lang="en-US" dirty="0"/>
              <a:t>= </a:t>
            </a:r>
            <a:r>
              <a:rPr lang="en-US" dirty="0" smtClean="0"/>
              <a:t>0 and </a:t>
            </a:r>
            <a:r>
              <a:rPr lang="en-US" i="1" dirty="0"/>
              <a:t>x</a:t>
            </a:r>
            <a:r>
              <a:rPr lang="en-US" i="1" baseline="30000" dirty="0"/>
              <a:t>∗</a:t>
            </a:r>
            <a:r>
              <a:rPr lang="en-US" i="1" dirty="0"/>
              <a:t> </a:t>
            </a:r>
            <a:r>
              <a:rPr lang="en-US" dirty="0"/>
              <a:t>= 9</a:t>
            </a:r>
            <a:r>
              <a:rPr lang="en-US" i="1" dirty="0"/>
              <a:t>/</a:t>
            </a:r>
            <a:r>
              <a:rPr lang="en-US" dirty="0"/>
              <a:t>14 </a:t>
            </a:r>
            <a:r>
              <a:rPr lang="en-US" i="1" dirty="0"/>
              <a:t>≈ </a:t>
            </a:r>
            <a:r>
              <a:rPr lang="en-US" dirty="0" smtClean="0"/>
              <a:t>0</a:t>
            </a:r>
            <a:r>
              <a:rPr lang="en-US" i="1" dirty="0" smtClean="0"/>
              <a:t>.</a:t>
            </a:r>
            <a:r>
              <a:rPr lang="en-US" dirty="0" smtClean="0"/>
              <a:t>642857.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260393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0" y="260648"/>
            <a:ext cx="4546848" cy="6126163"/>
          </a:xfrm>
        </p:spPr>
        <p:txBody>
          <a:bodyPr>
            <a:normAutofit fontScale="55000" lnSpcReduction="20000"/>
          </a:bodyPr>
          <a:lstStyle/>
          <a:p>
            <a:r>
              <a:rPr lang="en-US" dirty="0"/>
              <a:t>If </a:t>
            </a:r>
            <a:r>
              <a:rPr lang="en-US" i="1" dirty="0"/>
              <a:t>x</a:t>
            </a:r>
            <a:r>
              <a:rPr lang="en-US" baseline="-25000" dirty="0"/>
              <a:t>0</a:t>
            </a:r>
            <a:r>
              <a:rPr lang="en-US" dirty="0"/>
              <a:t> is not a fixed point, we can find the trajectory </a:t>
            </a:r>
            <a:r>
              <a:rPr lang="en-US" dirty="0" smtClean="0"/>
              <a:t>in the </a:t>
            </a:r>
            <a:r>
              <a:rPr lang="en-US" dirty="0"/>
              <a:t>following way. </a:t>
            </a:r>
            <a:endParaRPr lang="en-US" dirty="0" smtClean="0"/>
          </a:p>
          <a:p>
            <a:r>
              <a:rPr lang="en-US" dirty="0" smtClean="0"/>
              <a:t>Draw </a:t>
            </a:r>
            <a:r>
              <a:rPr lang="en-US" dirty="0"/>
              <a:t>a vertical line from (</a:t>
            </a:r>
            <a:r>
              <a:rPr lang="en-US" i="1" dirty="0"/>
              <a:t>x </a:t>
            </a:r>
            <a:r>
              <a:rPr lang="en-US" dirty="0"/>
              <a:t>= </a:t>
            </a:r>
            <a:r>
              <a:rPr lang="en-US" i="1" dirty="0"/>
              <a:t>x</a:t>
            </a:r>
            <a:r>
              <a:rPr lang="en-US" baseline="-25000" dirty="0"/>
              <a:t>0</a:t>
            </a:r>
            <a:r>
              <a:rPr lang="en-US" i="1" dirty="0"/>
              <a:t>, y </a:t>
            </a:r>
            <a:r>
              <a:rPr lang="en-US" dirty="0"/>
              <a:t>= 0) to the intersection with the </a:t>
            </a:r>
            <a:r>
              <a:rPr lang="en-US" dirty="0" smtClean="0"/>
              <a:t>curve </a:t>
            </a:r>
            <a:r>
              <a:rPr lang="en-US" i="1" dirty="0" smtClean="0"/>
              <a:t>y </a:t>
            </a:r>
            <a:r>
              <a:rPr lang="en-US" dirty="0"/>
              <a:t>= </a:t>
            </a:r>
            <a:r>
              <a:rPr lang="en-US" i="1" dirty="0"/>
              <a:t>f</a:t>
            </a:r>
            <a:r>
              <a:rPr lang="en-US" dirty="0"/>
              <a:t>(</a:t>
            </a:r>
            <a:r>
              <a:rPr lang="en-US" i="1" dirty="0"/>
              <a:t>x</a:t>
            </a:r>
            <a:r>
              <a:rPr lang="en-US" dirty="0"/>
              <a:t>) at (</a:t>
            </a:r>
            <a:r>
              <a:rPr lang="en-US" i="1" dirty="0"/>
              <a:t>x</a:t>
            </a:r>
            <a:r>
              <a:rPr lang="en-US" baseline="-25000" dirty="0"/>
              <a:t>0</a:t>
            </a:r>
            <a:r>
              <a:rPr lang="en-US" i="1" dirty="0"/>
              <a:t>, y</a:t>
            </a:r>
            <a:r>
              <a:rPr lang="en-US" baseline="-25000" dirty="0"/>
              <a:t>0</a:t>
            </a:r>
            <a:r>
              <a:rPr lang="en-US" dirty="0"/>
              <a:t> = </a:t>
            </a:r>
            <a:r>
              <a:rPr lang="en-US" i="1" dirty="0"/>
              <a:t>f</a:t>
            </a:r>
            <a:r>
              <a:rPr lang="en-US" dirty="0"/>
              <a:t>(</a:t>
            </a:r>
            <a:r>
              <a:rPr lang="en-US" i="1" dirty="0"/>
              <a:t>x</a:t>
            </a:r>
            <a:r>
              <a:rPr lang="en-US" baseline="-25000" dirty="0"/>
              <a:t>0</a:t>
            </a:r>
            <a:r>
              <a:rPr lang="en-US" dirty="0"/>
              <a:t>)). </a:t>
            </a:r>
            <a:endParaRPr lang="en-US" dirty="0" smtClean="0"/>
          </a:p>
          <a:p>
            <a:r>
              <a:rPr lang="en-US" dirty="0" smtClean="0"/>
              <a:t>Next </a:t>
            </a:r>
            <a:r>
              <a:rPr lang="en-US" dirty="0"/>
              <a:t>draw a horizontal line from (</a:t>
            </a:r>
            <a:r>
              <a:rPr lang="en-US" i="1" dirty="0"/>
              <a:t>x</a:t>
            </a:r>
            <a:r>
              <a:rPr lang="en-US" baseline="-25000" dirty="0"/>
              <a:t>0</a:t>
            </a:r>
            <a:r>
              <a:rPr lang="en-US" i="1" dirty="0"/>
              <a:t>, y</a:t>
            </a:r>
            <a:r>
              <a:rPr lang="en-US" baseline="-25000" dirty="0"/>
              <a:t>0</a:t>
            </a:r>
            <a:r>
              <a:rPr lang="en-US" dirty="0"/>
              <a:t>) to the intersection with </a:t>
            </a:r>
            <a:r>
              <a:rPr lang="en-US" dirty="0" smtClean="0"/>
              <a:t>the diagonal </a:t>
            </a:r>
            <a:r>
              <a:rPr lang="en-US" dirty="0"/>
              <a:t>line at (</a:t>
            </a:r>
            <a:r>
              <a:rPr lang="en-US" i="1" dirty="0"/>
              <a:t>y</a:t>
            </a:r>
            <a:r>
              <a:rPr lang="en-US" baseline="-25000" dirty="0"/>
              <a:t>0</a:t>
            </a:r>
            <a:r>
              <a:rPr lang="en-US" i="1" dirty="0"/>
              <a:t>, y</a:t>
            </a:r>
            <a:r>
              <a:rPr lang="en-US" baseline="-25000" dirty="0"/>
              <a:t>0</a:t>
            </a:r>
            <a:r>
              <a:rPr lang="en-US" dirty="0"/>
              <a:t>). On this diagonal line </a:t>
            </a:r>
            <a:r>
              <a:rPr lang="en-US" i="1" dirty="0"/>
              <a:t>y </a:t>
            </a:r>
            <a:r>
              <a:rPr lang="en-US" dirty="0"/>
              <a:t>= </a:t>
            </a:r>
            <a:r>
              <a:rPr lang="en-US" i="1" dirty="0"/>
              <a:t>x</a:t>
            </a:r>
            <a:r>
              <a:rPr lang="en-US" dirty="0"/>
              <a:t>, and hence the value of </a:t>
            </a:r>
            <a:r>
              <a:rPr lang="en-US" i="1" dirty="0"/>
              <a:t>x </a:t>
            </a:r>
            <a:r>
              <a:rPr lang="en-US" dirty="0"/>
              <a:t>at this </a:t>
            </a:r>
            <a:r>
              <a:rPr lang="en-US" dirty="0" smtClean="0"/>
              <a:t>intersection is </a:t>
            </a:r>
            <a:r>
              <a:rPr lang="en-US" dirty="0"/>
              <a:t>the first iteration </a:t>
            </a:r>
            <a:r>
              <a:rPr lang="en-US" i="1" dirty="0"/>
              <a:t>x</a:t>
            </a:r>
            <a:r>
              <a:rPr lang="en-US" baseline="-25000" dirty="0"/>
              <a:t>1</a:t>
            </a:r>
            <a:r>
              <a:rPr lang="en-US" dirty="0"/>
              <a:t> = </a:t>
            </a:r>
            <a:r>
              <a:rPr lang="en-US" i="1" dirty="0"/>
              <a:t>y</a:t>
            </a:r>
            <a:r>
              <a:rPr lang="en-US" baseline="-25000" dirty="0"/>
              <a:t>0</a:t>
            </a:r>
            <a:r>
              <a:rPr lang="en-US" dirty="0" smtClean="0"/>
              <a:t>.</a:t>
            </a:r>
            <a:endParaRPr lang="en-US" dirty="0"/>
          </a:p>
          <a:p>
            <a:r>
              <a:rPr lang="en-US" dirty="0"/>
              <a:t>The second iteration </a:t>
            </a:r>
            <a:r>
              <a:rPr lang="en-US" i="1" dirty="0"/>
              <a:t>x</a:t>
            </a:r>
            <a:r>
              <a:rPr lang="en-US" baseline="-25000" dirty="0"/>
              <a:t>2</a:t>
            </a:r>
            <a:r>
              <a:rPr lang="en-US" dirty="0"/>
              <a:t> can be found in the same way. </a:t>
            </a:r>
            <a:endParaRPr lang="en-US" dirty="0" smtClean="0"/>
          </a:p>
          <a:p>
            <a:r>
              <a:rPr lang="en-US" dirty="0" smtClean="0"/>
              <a:t>From the point </a:t>
            </a:r>
            <a:r>
              <a:rPr lang="en-US" dirty="0"/>
              <a:t>(</a:t>
            </a:r>
            <a:r>
              <a:rPr lang="en-US" i="1" dirty="0"/>
              <a:t>x</a:t>
            </a:r>
            <a:r>
              <a:rPr lang="en-US" baseline="-25000" dirty="0"/>
              <a:t>1</a:t>
            </a:r>
            <a:r>
              <a:rPr lang="en-US" i="1" dirty="0"/>
              <a:t>, y</a:t>
            </a:r>
            <a:r>
              <a:rPr lang="en-US" baseline="-25000" dirty="0"/>
              <a:t>0</a:t>
            </a:r>
            <a:r>
              <a:rPr lang="en-US" dirty="0"/>
              <a:t>), draw a vertical line to the intersection with the curve </a:t>
            </a:r>
            <a:r>
              <a:rPr lang="en-US" i="1" dirty="0"/>
              <a:t>y </a:t>
            </a:r>
            <a:r>
              <a:rPr lang="en-US" dirty="0"/>
              <a:t>= </a:t>
            </a:r>
            <a:r>
              <a:rPr lang="en-US" i="1" dirty="0"/>
              <a:t>f</a:t>
            </a:r>
            <a:r>
              <a:rPr lang="en-US" dirty="0"/>
              <a:t>(</a:t>
            </a:r>
            <a:r>
              <a:rPr lang="en-US" i="1" dirty="0"/>
              <a:t>x</a:t>
            </a:r>
            <a:r>
              <a:rPr lang="en-US" dirty="0" smtClean="0"/>
              <a:t>).</a:t>
            </a:r>
          </a:p>
          <a:p>
            <a:r>
              <a:rPr lang="en-US" dirty="0" smtClean="0"/>
              <a:t>Keep </a:t>
            </a:r>
            <a:r>
              <a:rPr lang="en-US" i="1" dirty="0"/>
              <a:t>y </a:t>
            </a:r>
            <a:r>
              <a:rPr lang="en-US" dirty="0"/>
              <a:t>fixed </a:t>
            </a:r>
            <a:r>
              <a:rPr lang="en-US" dirty="0" smtClean="0"/>
              <a:t>at </a:t>
            </a:r>
            <a:r>
              <a:rPr lang="en-US" i="1" dirty="0"/>
              <a:t>y </a:t>
            </a:r>
            <a:r>
              <a:rPr lang="en-US" dirty="0"/>
              <a:t>= </a:t>
            </a:r>
            <a:r>
              <a:rPr lang="en-US" i="1" dirty="0"/>
              <a:t>y</a:t>
            </a:r>
            <a:r>
              <a:rPr lang="en-US" baseline="-25000" dirty="0"/>
              <a:t>1</a:t>
            </a:r>
            <a:r>
              <a:rPr lang="en-US" dirty="0"/>
              <a:t> = </a:t>
            </a:r>
            <a:r>
              <a:rPr lang="en-US" i="1" dirty="0"/>
              <a:t>f</a:t>
            </a:r>
            <a:r>
              <a:rPr lang="en-US" dirty="0"/>
              <a:t>(</a:t>
            </a:r>
            <a:r>
              <a:rPr lang="en-US" i="1" dirty="0"/>
              <a:t>x</a:t>
            </a:r>
            <a:r>
              <a:rPr lang="en-US" baseline="-25000" dirty="0"/>
              <a:t>1</a:t>
            </a:r>
            <a:r>
              <a:rPr lang="en-US" dirty="0"/>
              <a:t>), and draw a horizontal line until it intersects the diagonal line; </a:t>
            </a:r>
            <a:endParaRPr lang="en-US" dirty="0" smtClean="0"/>
          </a:p>
          <a:p>
            <a:r>
              <a:rPr lang="en-US" dirty="0" smtClean="0"/>
              <a:t>the </a:t>
            </a:r>
            <a:r>
              <a:rPr lang="en-US" dirty="0"/>
              <a:t>value of </a:t>
            </a:r>
            <a:r>
              <a:rPr lang="en-US" i="1" dirty="0"/>
              <a:t>x </a:t>
            </a:r>
            <a:r>
              <a:rPr lang="en-US" dirty="0" smtClean="0"/>
              <a:t>at this </a:t>
            </a:r>
            <a:r>
              <a:rPr lang="en-US" dirty="0"/>
              <a:t>intersection is </a:t>
            </a:r>
            <a:r>
              <a:rPr lang="en-US" i="1" dirty="0"/>
              <a:t>x</a:t>
            </a:r>
            <a:r>
              <a:rPr lang="en-US" baseline="-25000" dirty="0"/>
              <a:t>2</a:t>
            </a:r>
            <a:r>
              <a:rPr lang="en-US" dirty="0"/>
              <a:t>. </a:t>
            </a:r>
            <a:endParaRPr lang="en-US" dirty="0" smtClean="0"/>
          </a:p>
          <a:p>
            <a:r>
              <a:rPr lang="en-US" dirty="0" smtClean="0"/>
              <a:t>Further </a:t>
            </a:r>
            <a:r>
              <a:rPr lang="en-US" dirty="0"/>
              <a:t>iterations can be found by repeating this process</a:t>
            </a:r>
            <a:r>
              <a:rPr lang="en-US" dirty="0" smtClean="0"/>
              <a:t>.</a:t>
            </a:r>
          </a:p>
          <a:p>
            <a:r>
              <a:rPr lang="en-US" dirty="0" smtClean="0"/>
              <a:t>Any observations of fixed points on this graph?</a:t>
            </a: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957" t="13463" r="31453" b="23640"/>
          <a:stretch/>
        </p:blipFill>
        <p:spPr bwMode="auto">
          <a:xfrm>
            <a:off x="4644008" y="1340768"/>
            <a:ext cx="4409630" cy="42617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7851610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If </a:t>
            </a:r>
            <a:r>
              <a:rPr lang="en-US" dirty="0"/>
              <a:t>we begin </a:t>
            </a:r>
            <a:r>
              <a:rPr lang="en-US" dirty="0" smtClean="0"/>
              <a:t>with any </a:t>
            </a:r>
            <a:r>
              <a:rPr lang="en-US" i="1" dirty="0"/>
              <a:t>x</a:t>
            </a:r>
            <a:r>
              <a:rPr lang="en-US" dirty="0"/>
              <a:t>0 (except </a:t>
            </a:r>
            <a:r>
              <a:rPr lang="en-US" i="1" dirty="0"/>
              <a:t>x</a:t>
            </a:r>
            <a:r>
              <a:rPr lang="en-US" dirty="0"/>
              <a:t>0 = 0 and </a:t>
            </a:r>
            <a:r>
              <a:rPr lang="en-US" i="1" dirty="0"/>
              <a:t>x</a:t>
            </a:r>
            <a:r>
              <a:rPr lang="en-US" dirty="0"/>
              <a:t>0 = 1), the iterations will converge to the fixed point </a:t>
            </a:r>
            <a:r>
              <a:rPr lang="en-US" i="1" dirty="0"/>
              <a:t>x</a:t>
            </a:r>
            <a:r>
              <a:rPr lang="en-US" i="1" baseline="30000" dirty="0"/>
              <a:t>∗</a:t>
            </a:r>
            <a:r>
              <a:rPr lang="en-US" i="1" dirty="0"/>
              <a:t> ≈ </a:t>
            </a:r>
            <a:r>
              <a:rPr lang="en-US" dirty="0"/>
              <a:t>0</a:t>
            </a:r>
            <a:r>
              <a:rPr lang="en-US" i="1" dirty="0"/>
              <a:t>.</a:t>
            </a:r>
            <a:r>
              <a:rPr lang="en-US" dirty="0"/>
              <a:t>643. </a:t>
            </a:r>
            <a:endParaRPr lang="en-US" dirty="0" smtClean="0"/>
          </a:p>
          <a:p>
            <a:r>
              <a:rPr lang="en-US" dirty="0" smtClean="0"/>
              <a:t>It</a:t>
            </a:r>
            <a:r>
              <a:rPr lang="en-US" dirty="0"/>
              <a:t> </a:t>
            </a:r>
            <a:r>
              <a:rPr lang="en-US" dirty="0" smtClean="0"/>
              <a:t>would </a:t>
            </a:r>
            <a:r>
              <a:rPr lang="en-US" dirty="0"/>
              <a:t>be a good idea to repeat the procedure </a:t>
            </a:r>
            <a:r>
              <a:rPr lang="en-US" dirty="0" smtClean="0"/>
              <a:t>by </a:t>
            </a:r>
            <a:r>
              <a:rPr lang="en-US" dirty="0"/>
              <a:t>hand. </a:t>
            </a:r>
            <a:endParaRPr lang="en-US" dirty="0" smtClean="0"/>
          </a:p>
          <a:p>
            <a:r>
              <a:rPr lang="en-US" dirty="0" smtClean="0"/>
              <a:t>For </a:t>
            </a:r>
            <a:r>
              <a:rPr lang="en-US" i="1" dirty="0"/>
              <a:t>r </a:t>
            </a:r>
            <a:r>
              <a:rPr lang="en-US" dirty="0"/>
              <a:t>= 0</a:t>
            </a:r>
            <a:r>
              <a:rPr lang="en-US" i="1" dirty="0"/>
              <a:t>.</a:t>
            </a:r>
            <a:r>
              <a:rPr lang="en-US" dirty="0"/>
              <a:t>7, the </a:t>
            </a:r>
            <a:r>
              <a:rPr lang="en-US" dirty="0" smtClean="0"/>
              <a:t>fixed point </a:t>
            </a:r>
            <a:r>
              <a:rPr lang="en-US" dirty="0"/>
              <a:t>is stable (an attractor of period 1). </a:t>
            </a:r>
            <a:endParaRPr lang="en-US" dirty="0" smtClean="0"/>
          </a:p>
          <a:p>
            <a:r>
              <a:rPr lang="en-US" dirty="0" smtClean="0"/>
              <a:t>In </a:t>
            </a:r>
            <a:r>
              <a:rPr lang="en-US" dirty="0"/>
              <a:t>contrast, no matter how close </a:t>
            </a:r>
            <a:r>
              <a:rPr lang="en-US" i="1" dirty="0"/>
              <a:t>x</a:t>
            </a:r>
            <a:r>
              <a:rPr lang="en-US" baseline="-25000" dirty="0"/>
              <a:t>0</a:t>
            </a:r>
            <a:r>
              <a:rPr lang="en-US" dirty="0"/>
              <a:t> is to the fixed </a:t>
            </a:r>
            <a:r>
              <a:rPr lang="en-US" dirty="0" smtClean="0"/>
              <a:t>point at </a:t>
            </a:r>
            <a:r>
              <a:rPr lang="en-US" i="1" dirty="0"/>
              <a:t>x </a:t>
            </a:r>
            <a:r>
              <a:rPr lang="en-US" dirty="0"/>
              <a:t>= 0, the iterates diverge away from it, and this fixed point is unstable.</a:t>
            </a:r>
          </a:p>
        </p:txBody>
      </p:sp>
    </p:spTree>
    <p:extLst>
      <p:ext uri="{BB962C8B-B14F-4D97-AF65-F5344CB8AC3E}">
        <p14:creationId xmlns:p14="http://schemas.microsoft.com/office/powerpoint/2010/main" val="7505915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/>
              <a:t>How can we explain the qualitative difference between the fixed point at </a:t>
            </a:r>
            <a:r>
              <a:rPr lang="en-US" i="1" dirty="0"/>
              <a:t>x </a:t>
            </a:r>
            <a:r>
              <a:rPr lang="en-US" dirty="0"/>
              <a:t>= 0 and at </a:t>
            </a:r>
            <a:r>
              <a:rPr lang="en-US" i="1" dirty="0"/>
              <a:t>x</a:t>
            </a:r>
            <a:r>
              <a:rPr lang="en-US" i="1" baseline="30000" dirty="0"/>
              <a:t>∗</a:t>
            </a:r>
            <a:r>
              <a:rPr lang="en-US" i="1" dirty="0"/>
              <a:t> </a:t>
            </a:r>
            <a:r>
              <a:rPr lang="en-US" dirty="0" smtClean="0"/>
              <a:t>= 0</a:t>
            </a:r>
            <a:r>
              <a:rPr lang="en-US" i="1" dirty="0" smtClean="0"/>
              <a:t>.</a:t>
            </a:r>
            <a:r>
              <a:rPr lang="en-US" dirty="0" smtClean="0"/>
              <a:t>642857 </a:t>
            </a:r>
            <a:r>
              <a:rPr lang="en-US" dirty="0"/>
              <a:t>for </a:t>
            </a:r>
            <a:r>
              <a:rPr lang="en-US" i="1" dirty="0"/>
              <a:t>r </a:t>
            </a:r>
            <a:r>
              <a:rPr lang="en-US" dirty="0"/>
              <a:t>= 0</a:t>
            </a:r>
            <a:r>
              <a:rPr lang="en-US" i="1" dirty="0"/>
              <a:t>.</a:t>
            </a:r>
            <a:r>
              <a:rPr lang="en-US" dirty="0"/>
              <a:t>7? </a:t>
            </a:r>
            <a:endParaRPr lang="en-US" dirty="0" smtClean="0"/>
          </a:p>
          <a:p>
            <a:r>
              <a:rPr lang="en-US" dirty="0" smtClean="0"/>
              <a:t>The </a:t>
            </a:r>
            <a:r>
              <a:rPr lang="en-US" dirty="0"/>
              <a:t>local slope of the curve </a:t>
            </a:r>
            <a:r>
              <a:rPr lang="en-US" i="1" dirty="0"/>
              <a:t>y </a:t>
            </a:r>
            <a:r>
              <a:rPr lang="en-US" dirty="0"/>
              <a:t>= </a:t>
            </a:r>
            <a:r>
              <a:rPr lang="en-US" i="1" dirty="0"/>
              <a:t>f</a:t>
            </a:r>
            <a:r>
              <a:rPr lang="en-US" dirty="0"/>
              <a:t>(</a:t>
            </a:r>
            <a:r>
              <a:rPr lang="en-US" i="1" dirty="0"/>
              <a:t>x</a:t>
            </a:r>
            <a:r>
              <a:rPr lang="en-US" dirty="0"/>
              <a:t>) determines </a:t>
            </a:r>
            <a:r>
              <a:rPr lang="en-US" dirty="0" smtClean="0"/>
              <a:t>that the </a:t>
            </a:r>
            <a:r>
              <a:rPr lang="en-US" dirty="0"/>
              <a:t>distance </a:t>
            </a:r>
            <a:r>
              <a:rPr lang="en-US" dirty="0" smtClean="0"/>
              <a:t>moved horizontally </a:t>
            </a:r>
            <a:r>
              <a:rPr lang="en-US" dirty="0"/>
              <a:t>each time </a:t>
            </a:r>
            <a:r>
              <a:rPr lang="en-US" i="1" dirty="0"/>
              <a:t>f </a:t>
            </a:r>
            <a:r>
              <a:rPr lang="en-US" dirty="0"/>
              <a:t>is iterated. </a:t>
            </a:r>
            <a:endParaRPr lang="en-US" dirty="0" smtClean="0"/>
          </a:p>
          <a:p>
            <a:r>
              <a:rPr lang="en-US" dirty="0" smtClean="0"/>
              <a:t>A </a:t>
            </a:r>
            <a:r>
              <a:rPr lang="en-US" dirty="0"/>
              <a:t>slope steeper than 45</a:t>
            </a:r>
            <a:r>
              <a:rPr lang="en-US" i="1" baseline="30000" dirty="0"/>
              <a:t>◦</a:t>
            </a:r>
            <a:r>
              <a:rPr lang="en-US" i="1" dirty="0"/>
              <a:t> </a:t>
            </a:r>
            <a:r>
              <a:rPr lang="en-US" dirty="0"/>
              <a:t>leads to a value of </a:t>
            </a:r>
            <a:r>
              <a:rPr lang="en-US" i="1" dirty="0"/>
              <a:t>x </a:t>
            </a:r>
            <a:r>
              <a:rPr lang="en-US" dirty="0"/>
              <a:t>further </a:t>
            </a:r>
            <a:r>
              <a:rPr lang="en-US" dirty="0" smtClean="0"/>
              <a:t>away from </a:t>
            </a:r>
            <a:r>
              <a:rPr lang="en-US" dirty="0"/>
              <a:t>its initial value. </a:t>
            </a:r>
            <a:endParaRPr lang="en-US" dirty="0" smtClean="0"/>
          </a:p>
          <a:p>
            <a:r>
              <a:rPr lang="en-US" dirty="0" smtClean="0"/>
              <a:t>Hence</a:t>
            </a:r>
            <a:r>
              <a:rPr lang="en-US" dirty="0"/>
              <a:t>, the criterion for the stability of a fixed point is that the </a:t>
            </a:r>
            <a:r>
              <a:rPr lang="en-US" dirty="0" smtClean="0"/>
              <a:t>magnitude of </a:t>
            </a:r>
            <a:r>
              <a:rPr lang="en-US" dirty="0"/>
              <a:t>the slope at the fixed point must be less than 45</a:t>
            </a:r>
            <a:r>
              <a:rPr lang="en-US" i="1" dirty="0"/>
              <a:t>◦</a:t>
            </a:r>
            <a:r>
              <a:rPr lang="en-US" dirty="0"/>
              <a:t>. </a:t>
            </a:r>
            <a:endParaRPr lang="en-US" dirty="0" smtClean="0"/>
          </a:p>
          <a:p>
            <a:r>
              <a:rPr lang="en-US" dirty="0" smtClean="0"/>
              <a:t>That </a:t>
            </a:r>
            <a:r>
              <a:rPr lang="en-US" dirty="0"/>
              <a:t>is, if </a:t>
            </a:r>
            <a:r>
              <a:rPr lang="en-US" i="1" dirty="0"/>
              <a:t>|</a:t>
            </a:r>
            <a:r>
              <a:rPr lang="en-US" i="1" dirty="0" err="1"/>
              <a:t>df</a:t>
            </a:r>
            <a:r>
              <a:rPr lang="en-US" dirty="0"/>
              <a:t>(</a:t>
            </a:r>
            <a:r>
              <a:rPr lang="en-US" i="1" dirty="0"/>
              <a:t>x</a:t>
            </a:r>
            <a:r>
              <a:rPr lang="en-US" dirty="0"/>
              <a:t>)</a:t>
            </a:r>
            <a:r>
              <a:rPr lang="en-US" i="1" dirty="0"/>
              <a:t>/</a:t>
            </a:r>
            <a:r>
              <a:rPr lang="en-US" i="1" dirty="0" err="1"/>
              <a:t>dx|</a:t>
            </a:r>
            <a:r>
              <a:rPr lang="en-US" i="1" baseline="-25000" dirty="0" err="1"/>
              <a:t>x</a:t>
            </a:r>
            <a:r>
              <a:rPr lang="en-US" baseline="-25000" dirty="0"/>
              <a:t>=</a:t>
            </a:r>
            <a:r>
              <a:rPr lang="en-US" i="1" baseline="-25000" dirty="0"/>
              <a:t>x∗</a:t>
            </a:r>
            <a:r>
              <a:rPr lang="en-US" i="1" dirty="0"/>
              <a:t> </a:t>
            </a:r>
            <a:r>
              <a:rPr lang="en-US" dirty="0"/>
              <a:t>is less than </a:t>
            </a:r>
            <a:r>
              <a:rPr lang="en-US" dirty="0" smtClean="0"/>
              <a:t>unity, then </a:t>
            </a:r>
            <a:r>
              <a:rPr lang="en-US" i="1" dirty="0"/>
              <a:t>x</a:t>
            </a:r>
            <a:r>
              <a:rPr lang="en-US" i="1" baseline="30000" dirty="0"/>
              <a:t>∗</a:t>
            </a:r>
            <a:r>
              <a:rPr lang="en-US" i="1" dirty="0"/>
              <a:t> </a:t>
            </a:r>
            <a:r>
              <a:rPr lang="en-US" dirty="0"/>
              <a:t>is stable; </a:t>
            </a:r>
            <a:endParaRPr lang="en-US" dirty="0" smtClean="0"/>
          </a:p>
          <a:p>
            <a:r>
              <a:rPr lang="en-US" dirty="0" smtClean="0"/>
              <a:t>conversely</a:t>
            </a:r>
            <a:r>
              <a:rPr lang="en-US" dirty="0"/>
              <a:t>, if </a:t>
            </a:r>
            <a:r>
              <a:rPr lang="en-US" i="1" dirty="0"/>
              <a:t>|</a:t>
            </a:r>
            <a:r>
              <a:rPr lang="en-US" i="1" dirty="0" err="1"/>
              <a:t>df</a:t>
            </a:r>
            <a:r>
              <a:rPr lang="en-US" dirty="0"/>
              <a:t>(</a:t>
            </a:r>
            <a:r>
              <a:rPr lang="en-US" i="1" dirty="0"/>
              <a:t>x</a:t>
            </a:r>
            <a:r>
              <a:rPr lang="en-US" dirty="0"/>
              <a:t>)</a:t>
            </a:r>
            <a:r>
              <a:rPr lang="en-US" i="1" dirty="0"/>
              <a:t>/</a:t>
            </a:r>
            <a:r>
              <a:rPr lang="en-US" i="1" dirty="0" err="1"/>
              <a:t>dx|</a:t>
            </a:r>
            <a:r>
              <a:rPr lang="en-US" i="1" baseline="-25000" dirty="0" err="1"/>
              <a:t>x</a:t>
            </a:r>
            <a:r>
              <a:rPr lang="en-US" baseline="-25000" dirty="0"/>
              <a:t>=</a:t>
            </a:r>
            <a:r>
              <a:rPr lang="en-US" i="1" baseline="-25000" dirty="0"/>
              <a:t>x∗</a:t>
            </a:r>
            <a:r>
              <a:rPr lang="en-US" i="1" dirty="0"/>
              <a:t> </a:t>
            </a:r>
            <a:r>
              <a:rPr lang="en-US" dirty="0"/>
              <a:t>is greater than unity, then </a:t>
            </a:r>
            <a:r>
              <a:rPr lang="en-US" i="1" dirty="0"/>
              <a:t>x</a:t>
            </a:r>
            <a:r>
              <a:rPr lang="en-US" i="1" baseline="30000" dirty="0"/>
              <a:t>∗</a:t>
            </a:r>
            <a:r>
              <a:rPr lang="en-US" i="1" dirty="0"/>
              <a:t> </a:t>
            </a:r>
            <a:r>
              <a:rPr lang="en-US" dirty="0"/>
              <a:t>is unstable.</a:t>
            </a:r>
          </a:p>
        </p:txBody>
      </p:sp>
    </p:spTree>
    <p:extLst>
      <p:ext uri="{BB962C8B-B14F-4D97-AF65-F5344CB8AC3E}">
        <p14:creationId xmlns:p14="http://schemas.microsoft.com/office/powerpoint/2010/main" val="328039771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An inspection of </a:t>
            </a:r>
            <a:r>
              <a:rPr lang="en-US" i="1" dirty="0"/>
              <a:t>f</a:t>
            </a:r>
            <a:r>
              <a:rPr lang="en-US" dirty="0"/>
              <a:t>(</a:t>
            </a:r>
            <a:r>
              <a:rPr lang="en-US" i="1" dirty="0"/>
              <a:t>x</a:t>
            </a:r>
            <a:r>
              <a:rPr lang="en-US" dirty="0"/>
              <a:t>) </a:t>
            </a:r>
            <a:r>
              <a:rPr lang="en-US" dirty="0" smtClean="0"/>
              <a:t>shows </a:t>
            </a:r>
            <a:r>
              <a:rPr lang="en-US" dirty="0"/>
              <a:t>that </a:t>
            </a:r>
            <a:endParaRPr lang="en-US" dirty="0" smtClean="0"/>
          </a:p>
          <a:p>
            <a:pPr lvl="1"/>
            <a:r>
              <a:rPr lang="en-US" i="1" dirty="0" smtClean="0"/>
              <a:t>x </a:t>
            </a:r>
            <a:r>
              <a:rPr lang="en-US" dirty="0"/>
              <a:t>= 0 is unstable because the slope of </a:t>
            </a:r>
            <a:r>
              <a:rPr lang="en-US" i="1" dirty="0"/>
              <a:t>f</a:t>
            </a:r>
            <a:r>
              <a:rPr lang="en-US" dirty="0"/>
              <a:t>(</a:t>
            </a:r>
            <a:r>
              <a:rPr lang="en-US" i="1" dirty="0"/>
              <a:t>x</a:t>
            </a:r>
            <a:r>
              <a:rPr lang="en-US" dirty="0"/>
              <a:t>) </a:t>
            </a:r>
            <a:r>
              <a:rPr lang="en-US" dirty="0" smtClean="0"/>
              <a:t>at </a:t>
            </a:r>
            <a:r>
              <a:rPr lang="en-US" i="1" dirty="0" smtClean="0"/>
              <a:t>x </a:t>
            </a:r>
            <a:r>
              <a:rPr lang="en-US" dirty="0"/>
              <a:t>= 0 is greater than unity. </a:t>
            </a:r>
            <a:endParaRPr lang="en-US" dirty="0" smtClean="0"/>
          </a:p>
          <a:p>
            <a:pPr lvl="1"/>
            <a:r>
              <a:rPr lang="en-US" dirty="0" smtClean="0"/>
              <a:t>In </a:t>
            </a:r>
            <a:r>
              <a:rPr lang="en-US" dirty="0"/>
              <a:t>contrast, the magnitude of the slope of </a:t>
            </a:r>
            <a:r>
              <a:rPr lang="en-US" i="1" dirty="0"/>
              <a:t>f</a:t>
            </a:r>
            <a:r>
              <a:rPr lang="en-US" dirty="0"/>
              <a:t>(</a:t>
            </a:r>
            <a:r>
              <a:rPr lang="en-US" i="1" dirty="0"/>
              <a:t>x</a:t>
            </a:r>
            <a:r>
              <a:rPr lang="en-US" dirty="0"/>
              <a:t>) at </a:t>
            </a:r>
            <a:r>
              <a:rPr lang="en-US" i="1" dirty="0"/>
              <a:t>x </a:t>
            </a:r>
            <a:r>
              <a:rPr lang="en-US" dirty="0"/>
              <a:t>= </a:t>
            </a:r>
            <a:r>
              <a:rPr lang="en-US" i="1" dirty="0"/>
              <a:t>x</a:t>
            </a:r>
            <a:r>
              <a:rPr lang="en-US" i="1" baseline="30000" dirty="0"/>
              <a:t>∗</a:t>
            </a:r>
            <a:r>
              <a:rPr lang="en-US" i="1" dirty="0"/>
              <a:t> ≈ </a:t>
            </a:r>
            <a:r>
              <a:rPr lang="en-US" dirty="0"/>
              <a:t>0</a:t>
            </a:r>
            <a:r>
              <a:rPr lang="en-US" i="1" dirty="0"/>
              <a:t>.</a:t>
            </a:r>
            <a:r>
              <a:rPr lang="en-US" dirty="0"/>
              <a:t>643 </a:t>
            </a:r>
            <a:r>
              <a:rPr lang="en-US" dirty="0" smtClean="0"/>
              <a:t>is less </a:t>
            </a:r>
            <a:r>
              <a:rPr lang="en-US" dirty="0"/>
              <a:t>than unity and this fixed point is stable. </a:t>
            </a:r>
          </a:p>
          <a:p>
            <a:r>
              <a:rPr lang="en-US" i="1" dirty="0" smtClean="0"/>
              <a:t>x</a:t>
            </a:r>
            <a:r>
              <a:rPr lang="en-US" i="1" baseline="30000" dirty="0" smtClean="0"/>
              <a:t>∗</a:t>
            </a:r>
            <a:r>
              <a:rPr lang="en-US" dirty="0" smtClean="0"/>
              <a:t>= </a:t>
            </a:r>
            <a:r>
              <a:rPr lang="en-US" dirty="0"/>
              <a:t>0 is stable for 0 </a:t>
            </a:r>
            <a:r>
              <a:rPr lang="en-US" i="1" dirty="0"/>
              <a:t>&lt; r &lt; </a:t>
            </a:r>
            <a:r>
              <a:rPr lang="en-US" dirty="0"/>
              <a:t>1</a:t>
            </a:r>
            <a:r>
              <a:rPr lang="en-US" i="1" dirty="0"/>
              <a:t>/</a:t>
            </a:r>
            <a:r>
              <a:rPr lang="en-US" dirty="0"/>
              <a:t>4</a:t>
            </a:r>
            <a:r>
              <a:rPr lang="en-US" i="1" dirty="0"/>
              <a:t>, </a:t>
            </a:r>
            <a:r>
              <a:rPr lang="en-US" dirty="0" smtClean="0"/>
              <a:t>and</a:t>
            </a:r>
          </a:p>
          <a:p>
            <a:r>
              <a:rPr lang="en-US" i="1" dirty="0" smtClean="0"/>
              <a:t>x</a:t>
            </a:r>
            <a:r>
              <a:rPr lang="en-US" i="1" baseline="30000" dirty="0" smtClean="0"/>
              <a:t>∗</a:t>
            </a:r>
            <a:r>
              <a:rPr lang="en-US" dirty="0" smtClean="0"/>
              <a:t>= </a:t>
            </a:r>
            <a:r>
              <a:rPr lang="en-US" dirty="0"/>
              <a:t>1 </a:t>
            </a:r>
            <a:r>
              <a:rPr lang="en-US" i="1" dirty="0"/>
              <a:t>− </a:t>
            </a:r>
            <a:r>
              <a:rPr lang="en-US" dirty="0" smtClean="0"/>
              <a:t>1/4</a:t>
            </a:r>
            <a:r>
              <a:rPr lang="en-US" i="1" dirty="0" smtClean="0"/>
              <a:t>r</a:t>
            </a:r>
            <a:r>
              <a:rPr lang="en-US" i="1" dirty="0"/>
              <a:t> </a:t>
            </a:r>
            <a:r>
              <a:rPr lang="en-US" dirty="0" smtClean="0"/>
              <a:t>is </a:t>
            </a:r>
            <a:r>
              <a:rPr lang="en-US" dirty="0"/>
              <a:t>stable for 1</a:t>
            </a:r>
            <a:r>
              <a:rPr lang="en-US" i="1" dirty="0"/>
              <a:t>/</a:t>
            </a:r>
            <a:r>
              <a:rPr lang="en-US" dirty="0"/>
              <a:t>4 </a:t>
            </a:r>
            <a:r>
              <a:rPr lang="en-US" i="1" dirty="0"/>
              <a:t>&lt; r &lt; </a:t>
            </a:r>
            <a:r>
              <a:rPr lang="en-US" dirty="0"/>
              <a:t>3</a:t>
            </a:r>
            <a:r>
              <a:rPr lang="en-US" i="1" dirty="0"/>
              <a:t>/</a:t>
            </a:r>
            <a:r>
              <a:rPr lang="en-US" dirty="0"/>
              <a:t>4</a:t>
            </a:r>
            <a:r>
              <a:rPr lang="en-US" i="1" dirty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255608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What happens if </a:t>
            </a:r>
            <a:r>
              <a:rPr lang="en-US" i="1" dirty="0"/>
              <a:t>r </a:t>
            </a:r>
            <a:r>
              <a:rPr lang="en-US" dirty="0"/>
              <a:t>is greater than 3/4? </a:t>
            </a:r>
            <a:endParaRPr lang="en-US" dirty="0" smtClean="0"/>
          </a:p>
          <a:p>
            <a:r>
              <a:rPr lang="en-US" dirty="0" smtClean="0"/>
              <a:t>If </a:t>
            </a:r>
            <a:r>
              <a:rPr lang="en-US" i="1" dirty="0"/>
              <a:t>r </a:t>
            </a:r>
            <a:r>
              <a:rPr lang="en-US" dirty="0"/>
              <a:t>is slightly </a:t>
            </a:r>
            <a:r>
              <a:rPr lang="en-US" dirty="0" smtClean="0"/>
              <a:t>greater than </a:t>
            </a:r>
            <a:r>
              <a:rPr lang="en-US" dirty="0"/>
              <a:t>3/4, the fixed point of </a:t>
            </a:r>
            <a:r>
              <a:rPr lang="en-US" i="1" dirty="0"/>
              <a:t>f </a:t>
            </a:r>
            <a:r>
              <a:rPr lang="en-US" dirty="0"/>
              <a:t>becomes unstable and bifurcates to a cycle of period 2. </a:t>
            </a:r>
            <a:endParaRPr lang="en-US" dirty="0" smtClean="0"/>
          </a:p>
          <a:p>
            <a:r>
              <a:rPr lang="en-US" dirty="0" smtClean="0"/>
              <a:t>Now </a:t>
            </a:r>
            <a:r>
              <a:rPr lang="en-US" i="1" dirty="0" smtClean="0"/>
              <a:t>x </a:t>
            </a:r>
            <a:r>
              <a:rPr lang="en-US" dirty="0" smtClean="0"/>
              <a:t>returns </a:t>
            </a:r>
            <a:r>
              <a:rPr lang="en-US" dirty="0"/>
              <a:t>to the same value after every second iteration, and the fixed points of </a:t>
            </a:r>
            <a:endParaRPr lang="en-US" dirty="0" smtClean="0"/>
          </a:p>
          <a:p>
            <a:r>
              <a:rPr lang="en-US" i="1" dirty="0" smtClean="0"/>
              <a:t>f</a:t>
            </a:r>
            <a:r>
              <a:rPr lang="en-US" dirty="0" smtClean="0"/>
              <a:t>(</a:t>
            </a:r>
            <a:r>
              <a:rPr lang="en-US" i="1" dirty="0" smtClean="0"/>
              <a:t>f</a:t>
            </a:r>
            <a:r>
              <a:rPr lang="en-US" dirty="0" smtClean="0"/>
              <a:t>(</a:t>
            </a:r>
            <a:r>
              <a:rPr lang="en-US" i="1" dirty="0" smtClean="0"/>
              <a:t>x</a:t>
            </a:r>
            <a:r>
              <a:rPr lang="en-US" dirty="0" smtClean="0"/>
              <a:t>))are the stable </a:t>
            </a:r>
            <a:r>
              <a:rPr lang="en-US" dirty="0"/>
              <a:t>attractors of </a:t>
            </a:r>
            <a:r>
              <a:rPr lang="en-US" i="1" dirty="0"/>
              <a:t>f</a:t>
            </a:r>
            <a:r>
              <a:rPr lang="en-US" dirty="0"/>
              <a:t>(</a:t>
            </a:r>
            <a:r>
              <a:rPr lang="en-US" i="1" dirty="0"/>
              <a:t>x</a:t>
            </a:r>
            <a:r>
              <a:rPr lang="en-US" dirty="0"/>
              <a:t>). </a:t>
            </a:r>
            <a:endParaRPr lang="en-US" dirty="0" smtClean="0"/>
          </a:p>
          <a:p>
            <a:r>
              <a:rPr lang="en-US" dirty="0" smtClean="0"/>
              <a:t>In </a:t>
            </a:r>
            <a:r>
              <a:rPr lang="en-US" dirty="0"/>
              <a:t>the following, we write </a:t>
            </a:r>
            <a:r>
              <a:rPr lang="en-US" i="1" dirty="0"/>
              <a:t>f</a:t>
            </a:r>
            <a:r>
              <a:rPr lang="en-US" baseline="30000" dirty="0"/>
              <a:t>(2)</a:t>
            </a:r>
            <a:r>
              <a:rPr lang="en-US" dirty="0"/>
              <a:t>(</a:t>
            </a:r>
            <a:r>
              <a:rPr lang="en-US" i="1" dirty="0"/>
              <a:t>x</a:t>
            </a:r>
            <a:r>
              <a:rPr lang="en-US" dirty="0"/>
              <a:t>) = </a:t>
            </a:r>
            <a:r>
              <a:rPr lang="en-US" i="1" dirty="0" smtClean="0"/>
              <a:t>f</a:t>
            </a:r>
            <a:r>
              <a:rPr lang="en-US" dirty="0" smtClean="0"/>
              <a:t>(</a:t>
            </a:r>
            <a:r>
              <a:rPr lang="en-US" i="1" dirty="0" smtClean="0"/>
              <a:t>f</a:t>
            </a:r>
            <a:r>
              <a:rPr lang="en-US" dirty="0" smtClean="0"/>
              <a:t>(</a:t>
            </a:r>
            <a:r>
              <a:rPr lang="en-US" i="1" dirty="0" smtClean="0"/>
              <a:t>x</a:t>
            </a:r>
            <a:r>
              <a:rPr lang="en-US" dirty="0" smtClean="0"/>
              <a:t>))</a:t>
            </a:r>
            <a:r>
              <a:rPr lang="en-US" dirty="0"/>
              <a:t> </a:t>
            </a:r>
            <a:r>
              <a:rPr lang="en-US" dirty="0" smtClean="0"/>
              <a:t>and </a:t>
            </a:r>
            <a:r>
              <a:rPr lang="en-US" i="1" dirty="0"/>
              <a:t>f</a:t>
            </a:r>
            <a:r>
              <a:rPr lang="en-US" baseline="30000" dirty="0"/>
              <a:t>(</a:t>
            </a:r>
            <a:r>
              <a:rPr lang="en-US" i="1" baseline="30000" dirty="0"/>
              <a:t>n</a:t>
            </a:r>
            <a:r>
              <a:rPr lang="en-US" baseline="30000" dirty="0"/>
              <a:t>)</a:t>
            </a:r>
            <a:r>
              <a:rPr lang="en-US" dirty="0"/>
              <a:t>(</a:t>
            </a:r>
            <a:r>
              <a:rPr lang="en-US" i="1" dirty="0"/>
              <a:t>x</a:t>
            </a:r>
            <a:r>
              <a:rPr lang="en-US" dirty="0"/>
              <a:t>) for the </a:t>
            </a:r>
            <a:r>
              <a:rPr lang="en-US" i="1" dirty="0" smtClean="0"/>
              <a:t>n</a:t>
            </a:r>
            <a:r>
              <a:rPr lang="en-US" dirty="0" smtClean="0"/>
              <a:t>th iterate </a:t>
            </a:r>
            <a:r>
              <a:rPr lang="en-US" dirty="0"/>
              <a:t>of </a:t>
            </a:r>
            <a:r>
              <a:rPr lang="en-US" i="1" dirty="0"/>
              <a:t>f</a:t>
            </a:r>
            <a:r>
              <a:rPr lang="en-US" dirty="0"/>
              <a:t>(</a:t>
            </a:r>
            <a:r>
              <a:rPr lang="en-US" i="1" dirty="0"/>
              <a:t>x</a:t>
            </a:r>
            <a:r>
              <a:rPr lang="en-US" dirty="0"/>
              <a:t>). </a:t>
            </a:r>
            <a:endParaRPr lang="en-US" dirty="0" smtClean="0"/>
          </a:p>
          <a:p>
            <a:pPr lvl="1"/>
            <a:r>
              <a:rPr lang="en-US" dirty="0" smtClean="0"/>
              <a:t>(</a:t>
            </a:r>
            <a:r>
              <a:rPr lang="en-US" dirty="0"/>
              <a:t>Do not confuse </a:t>
            </a:r>
            <a:r>
              <a:rPr lang="en-US" i="1" dirty="0"/>
              <a:t>f</a:t>
            </a:r>
            <a:r>
              <a:rPr lang="en-US" baseline="30000" dirty="0"/>
              <a:t>(</a:t>
            </a:r>
            <a:r>
              <a:rPr lang="en-US" i="1" baseline="30000" dirty="0"/>
              <a:t>n</a:t>
            </a:r>
            <a:r>
              <a:rPr lang="en-US" baseline="30000" dirty="0"/>
              <a:t>)</a:t>
            </a:r>
            <a:r>
              <a:rPr lang="en-US" dirty="0"/>
              <a:t>(</a:t>
            </a:r>
            <a:r>
              <a:rPr lang="en-US" i="1" dirty="0"/>
              <a:t>x</a:t>
            </a:r>
            <a:r>
              <a:rPr lang="en-US" dirty="0"/>
              <a:t>) with the </a:t>
            </a:r>
            <a:r>
              <a:rPr lang="en-US" i="1" dirty="0"/>
              <a:t>n</a:t>
            </a:r>
            <a:r>
              <a:rPr lang="en-US" dirty="0"/>
              <a:t>th derivative of </a:t>
            </a:r>
            <a:r>
              <a:rPr lang="en-US" i="1" dirty="0"/>
              <a:t>f</a:t>
            </a:r>
            <a:r>
              <a:rPr lang="en-US" dirty="0"/>
              <a:t>(</a:t>
            </a:r>
            <a:r>
              <a:rPr lang="en-US" i="1" dirty="0"/>
              <a:t>x</a:t>
            </a:r>
            <a:r>
              <a:rPr lang="en-US" dirty="0" smtClean="0"/>
              <a:t>).)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99645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For example, the </a:t>
            </a:r>
            <a:r>
              <a:rPr lang="en-US" dirty="0" smtClean="0"/>
              <a:t>second iterate </a:t>
            </a:r>
            <a:r>
              <a:rPr lang="en-US" i="1" dirty="0"/>
              <a:t>f</a:t>
            </a:r>
            <a:r>
              <a:rPr lang="en-US" baseline="30000" dirty="0"/>
              <a:t>(2)</a:t>
            </a:r>
            <a:r>
              <a:rPr lang="en-US" dirty="0"/>
              <a:t>(</a:t>
            </a:r>
            <a:r>
              <a:rPr lang="en-US" i="1" dirty="0"/>
              <a:t>x</a:t>
            </a:r>
            <a:r>
              <a:rPr lang="en-US" dirty="0"/>
              <a:t>) is given by the fourth-order polynomial:</a:t>
            </a:r>
          </a:p>
          <a:p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023" t="33333" r="33849" b="53571"/>
          <a:stretch/>
        </p:blipFill>
        <p:spPr bwMode="auto">
          <a:xfrm>
            <a:off x="251520" y="2996952"/>
            <a:ext cx="7855416" cy="18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2251902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What happens if we increase </a:t>
            </a:r>
            <a:r>
              <a:rPr lang="en-US" i="1" dirty="0"/>
              <a:t>r </a:t>
            </a:r>
            <a:r>
              <a:rPr lang="en-US" dirty="0"/>
              <a:t>still further? </a:t>
            </a:r>
            <a:endParaRPr lang="en-US" dirty="0" smtClean="0"/>
          </a:p>
          <a:p>
            <a:r>
              <a:rPr lang="en-US" dirty="0" smtClean="0"/>
              <a:t>Eventually </a:t>
            </a:r>
            <a:r>
              <a:rPr lang="en-US" dirty="0"/>
              <a:t>the magnitude of the slope of the </a:t>
            </a:r>
            <a:r>
              <a:rPr lang="en-US" dirty="0" smtClean="0"/>
              <a:t>fixed points </a:t>
            </a:r>
            <a:r>
              <a:rPr lang="en-US" dirty="0"/>
              <a:t>of </a:t>
            </a:r>
            <a:r>
              <a:rPr lang="en-US" i="1" dirty="0"/>
              <a:t>f</a:t>
            </a:r>
            <a:r>
              <a:rPr lang="en-US" baseline="30000" dirty="0"/>
              <a:t>(2)</a:t>
            </a:r>
            <a:r>
              <a:rPr lang="en-US" dirty="0"/>
              <a:t>(</a:t>
            </a:r>
            <a:r>
              <a:rPr lang="en-US" i="1" dirty="0"/>
              <a:t>x</a:t>
            </a:r>
            <a:r>
              <a:rPr lang="en-US" dirty="0"/>
              <a:t>) exceeds unity and the fixed points of </a:t>
            </a:r>
            <a:r>
              <a:rPr lang="en-US" i="1" dirty="0"/>
              <a:t>f</a:t>
            </a:r>
            <a:r>
              <a:rPr lang="en-US" baseline="30000" dirty="0"/>
              <a:t>(2)</a:t>
            </a:r>
            <a:r>
              <a:rPr lang="en-US" dirty="0"/>
              <a:t>(</a:t>
            </a:r>
            <a:r>
              <a:rPr lang="en-US" i="1" dirty="0"/>
              <a:t>x</a:t>
            </a:r>
            <a:r>
              <a:rPr lang="en-US" dirty="0"/>
              <a:t>) become unstable. </a:t>
            </a:r>
            <a:endParaRPr lang="en-US" dirty="0" smtClean="0"/>
          </a:p>
          <a:p>
            <a:r>
              <a:rPr lang="en-US" dirty="0" smtClean="0"/>
              <a:t>Now </a:t>
            </a:r>
            <a:r>
              <a:rPr lang="en-US" dirty="0"/>
              <a:t>the cycle </a:t>
            </a:r>
            <a:r>
              <a:rPr lang="en-US" dirty="0" smtClean="0"/>
              <a:t>of </a:t>
            </a:r>
            <a:r>
              <a:rPr lang="en-US" i="1" dirty="0" smtClean="0"/>
              <a:t>f </a:t>
            </a:r>
            <a:r>
              <a:rPr lang="en-US" dirty="0"/>
              <a:t>is period 4, and the fixed points of the fourth </a:t>
            </a:r>
            <a:r>
              <a:rPr lang="en-US" dirty="0" smtClean="0"/>
              <a:t>iteration</a:t>
            </a:r>
          </a:p>
          <a:p>
            <a:r>
              <a:rPr lang="en-US" dirty="0" smtClean="0"/>
              <a:t> </a:t>
            </a:r>
            <a:r>
              <a:rPr lang="en-US" i="1" dirty="0"/>
              <a:t>f</a:t>
            </a:r>
            <a:r>
              <a:rPr lang="en-US" baseline="30000" dirty="0"/>
              <a:t>(4)</a:t>
            </a:r>
            <a:r>
              <a:rPr lang="en-US" dirty="0"/>
              <a:t>(</a:t>
            </a:r>
            <a:r>
              <a:rPr lang="en-US" i="1" dirty="0"/>
              <a:t>x</a:t>
            </a:r>
            <a:r>
              <a:rPr lang="en-US" dirty="0"/>
              <a:t>) = </a:t>
            </a:r>
            <a:r>
              <a:rPr lang="en-US" i="1" dirty="0"/>
              <a:t>f</a:t>
            </a:r>
            <a:r>
              <a:rPr lang="en-US" baseline="30000" dirty="0"/>
              <a:t>(2</a:t>
            </a:r>
            <a:r>
              <a:rPr lang="en-US" baseline="30000" dirty="0" smtClean="0"/>
              <a:t>)</a:t>
            </a:r>
            <a:r>
              <a:rPr lang="en-US" dirty="0" smtClean="0"/>
              <a:t>(</a:t>
            </a:r>
            <a:r>
              <a:rPr lang="en-US" i="1" dirty="0" smtClean="0"/>
              <a:t>f</a:t>
            </a:r>
            <a:r>
              <a:rPr lang="en-US" baseline="30000" dirty="0" smtClean="0"/>
              <a:t>(2</a:t>
            </a:r>
            <a:r>
              <a:rPr lang="en-US" baseline="30000" dirty="0"/>
              <a:t>)</a:t>
            </a:r>
            <a:r>
              <a:rPr lang="en-US" dirty="0"/>
              <a:t>(</a:t>
            </a:r>
            <a:r>
              <a:rPr lang="en-US" i="1" dirty="0"/>
              <a:t>x</a:t>
            </a:r>
            <a:r>
              <a:rPr lang="en-US" dirty="0" smtClean="0"/>
              <a:t>))= </a:t>
            </a:r>
            <a:r>
              <a:rPr lang="en-US" i="1" dirty="0" smtClean="0"/>
              <a:t>f</a:t>
            </a:r>
            <a:r>
              <a:rPr lang="en-US" dirty="0" smtClean="0"/>
              <a:t>(</a:t>
            </a:r>
            <a:r>
              <a:rPr lang="en-US" i="1" dirty="0" smtClean="0"/>
              <a:t>f</a:t>
            </a:r>
            <a:r>
              <a:rPr lang="en-US" dirty="0" smtClean="0"/>
              <a:t>(</a:t>
            </a:r>
            <a:r>
              <a:rPr lang="en-US" i="1" dirty="0" smtClean="0"/>
              <a:t>f</a:t>
            </a:r>
            <a:r>
              <a:rPr lang="en-US" dirty="0" smtClean="0"/>
              <a:t>(</a:t>
            </a:r>
            <a:r>
              <a:rPr lang="en-US" i="1" dirty="0" smtClean="0"/>
              <a:t>f</a:t>
            </a:r>
            <a:r>
              <a:rPr lang="en-US" dirty="0" smtClean="0"/>
              <a:t>(</a:t>
            </a:r>
            <a:r>
              <a:rPr lang="en-US" i="1" dirty="0" smtClean="0"/>
              <a:t>x</a:t>
            </a:r>
            <a:r>
              <a:rPr lang="en-US" dirty="0" smtClean="0"/>
              <a:t>))) are </a:t>
            </a:r>
            <a:r>
              <a:rPr lang="en-US" dirty="0"/>
              <a:t>stable. </a:t>
            </a:r>
            <a:endParaRPr lang="en-US" dirty="0" smtClean="0"/>
          </a:p>
          <a:p>
            <a:r>
              <a:rPr lang="en-US" dirty="0" smtClean="0"/>
              <a:t>These </a:t>
            </a:r>
            <a:r>
              <a:rPr lang="en-US" dirty="0"/>
              <a:t>fixed points also eventually become unstable, and we are led to the </a:t>
            </a:r>
            <a:r>
              <a:rPr lang="en-US" dirty="0" smtClean="0"/>
              <a:t>phenomena of </a:t>
            </a:r>
            <a:r>
              <a:rPr lang="en-US" i="1" dirty="0"/>
              <a:t>period doubling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551697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072" t="27183" r="17004" b="12699"/>
          <a:stretch/>
        </p:blipFill>
        <p:spPr bwMode="auto">
          <a:xfrm>
            <a:off x="0" y="764704"/>
            <a:ext cx="9144000" cy="4760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矩形 3"/>
          <p:cNvSpPr/>
          <p:nvPr/>
        </p:nvSpPr>
        <p:spPr>
          <a:xfrm>
            <a:off x="971600" y="5877272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 smtClean="0"/>
              <a:t>Read the text book for the code of </a:t>
            </a:r>
            <a:r>
              <a:rPr lang="en-US" dirty="0" err="1" smtClean="0"/>
              <a:t>GraphicalSolutionApp</a:t>
            </a:r>
            <a:r>
              <a:rPr lang="en-US" dirty="0" smtClean="0"/>
              <a:t>, which </a:t>
            </a:r>
            <a:r>
              <a:rPr lang="en-US" dirty="0"/>
              <a:t>displays the graphical solution of the logistic map trajectory</a:t>
            </a:r>
          </a:p>
        </p:txBody>
      </p:sp>
    </p:spTree>
    <p:extLst>
      <p:ext uri="{BB962C8B-B14F-4D97-AF65-F5344CB8AC3E}">
        <p14:creationId xmlns:p14="http://schemas.microsoft.com/office/powerpoint/2010/main" val="241304339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Periodic windows in the chaotic </a:t>
            </a:r>
            <a:r>
              <a:rPr lang="en-US" dirty="0" smtClean="0"/>
              <a:t>regime.</a:t>
            </a:r>
          </a:p>
          <a:p>
            <a:r>
              <a:rPr lang="en-US" dirty="0" smtClean="0"/>
              <a:t>At </a:t>
            </a:r>
            <a:r>
              <a:rPr lang="en-US" dirty="0"/>
              <a:t>the bifurcation </a:t>
            </a:r>
            <a:r>
              <a:rPr lang="en-US" dirty="0" smtClean="0"/>
              <a:t>diagram, </a:t>
            </a:r>
            <a:r>
              <a:rPr lang="en-US" dirty="0"/>
              <a:t>you will see that the range </a:t>
            </a:r>
            <a:r>
              <a:rPr lang="en-US" dirty="0" smtClean="0"/>
              <a:t>of chaotic </a:t>
            </a:r>
            <a:r>
              <a:rPr lang="en-US" dirty="0"/>
              <a:t>behavior for </a:t>
            </a:r>
            <a:r>
              <a:rPr lang="en-US" i="1" dirty="0"/>
              <a:t>r &gt; r∞ </a:t>
            </a:r>
            <a:r>
              <a:rPr lang="en-US" dirty="0"/>
              <a:t>is interrupted by intervals of periodic behavior. </a:t>
            </a:r>
            <a:endParaRPr lang="en-US" dirty="0" smtClean="0"/>
          </a:p>
          <a:p>
            <a:r>
              <a:rPr lang="en-US" dirty="0" smtClean="0"/>
              <a:t>Magnify </a:t>
            </a:r>
            <a:r>
              <a:rPr lang="en-US" altLang="zh-CN" dirty="0" smtClean="0"/>
              <a:t>the</a:t>
            </a:r>
            <a:r>
              <a:rPr lang="en-US" dirty="0" smtClean="0"/>
              <a:t> bifurcation diagram, at </a:t>
            </a:r>
            <a:r>
              <a:rPr lang="en-US" dirty="0"/>
              <a:t>the interval 0</a:t>
            </a:r>
            <a:r>
              <a:rPr lang="en-US" i="1" dirty="0"/>
              <a:t>.</a:t>
            </a:r>
            <a:r>
              <a:rPr lang="en-US" dirty="0"/>
              <a:t>957107 </a:t>
            </a:r>
            <a:r>
              <a:rPr lang="en-US" i="1" dirty="0"/>
              <a:t>≤ r ≤ </a:t>
            </a:r>
            <a:r>
              <a:rPr lang="en-US" dirty="0"/>
              <a:t>0</a:t>
            </a:r>
            <a:r>
              <a:rPr lang="en-US" i="1" dirty="0"/>
              <a:t>.</a:t>
            </a:r>
            <a:r>
              <a:rPr lang="en-US" dirty="0"/>
              <a:t>960375</a:t>
            </a:r>
            <a:r>
              <a:rPr lang="en-US" dirty="0" smtClean="0"/>
              <a:t>,</a:t>
            </a:r>
          </a:p>
          <a:p>
            <a:pPr lvl="1"/>
            <a:r>
              <a:rPr lang="en-US" dirty="0" smtClean="0"/>
              <a:t> a periodic </a:t>
            </a:r>
            <a:r>
              <a:rPr lang="en-US" dirty="0"/>
              <a:t>trajectory of period 3 occurs. </a:t>
            </a:r>
            <a:endParaRPr lang="en-US" dirty="0" smtClean="0"/>
          </a:p>
          <a:p>
            <a:pPr lvl="1"/>
            <a:r>
              <a:rPr lang="en-US" dirty="0" smtClean="0"/>
              <a:t>(</a:t>
            </a:r>
            <a:r>
              <a:rPr lang="en-US" dirty="0"/>
              <a:t>Period 3 behavior starts at </a:t>
            </a:r>
            <a:r>
              <a:rPr lang="en-US" i="1" dirty="0"/>
              <a:t>r </a:t>
            </a:r>
            <a:r>
              <a:rPr lang="en-US" dirty="0"/>
              <a:t>= (1 </a:t>
            </a:r>
            <a:r>
              <a:rPr lang="en-US" dirty="0" smtClean="0"/>
              <a:t>+</a:t>
            </a:r>
            <a:r>
              <a:rPr lang="en-US" i="1" dirty="0" smtClean="0"/>
              <a:t>√</a:t>
            </a:r>
            <a:r>
              <a:rPr lang="en-US" dirty="0" smtClean="0"/>
              <a:t>8</a:t>
            </a:r>
            <a:r>
              <a:rPr lang="en-US" dirty="0"/>
              <a:t>)</a:t>
            </a:r>
            <a:r>
              <a:rPr lang="en-US" i="1" dirty="0"/>
              <a:t>/</a:t>
            </a:r>
            <a:r>
              <a:rPr lang="en-US" dirty="0"/>
              <a:t>4</a:t>
            </a:r>
            <a:r>
              <a:rPr lang="en-US" dirty="0" smtClean="0"/>
              <a:t>.)</a:t>
            </a:r>
          </a:p>
          <a:p>
            <a:r>
              <a:rPr lang="en-US" dirty="0" smtClean="0"/>
              <a:t>An </a:t>
            </a:r>
            <a:r>
              <a:rPr lang="en-US" dirty="0"/>
              <a:t>example of </a:t>
            </a:r>
            <a:r>
              <a:rPr lang="en-US" i="1" dirty="0"/>
              <a:t>intermittency</a:t>
            </a:r>
            <a:r>
              <a:rPr lang="en-US" dirty="0"/>
              <a:t>, that is, nearly periodic behavior interrupted by occasional </a:t>
            </a:r>
            <a:r>
              <a:rPr lang="en-US" dirty="0" smtClean="0"/>
              <a:t>irregular bursts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4804475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Recall the equation introduced last time</a:t>
            </a:r>
            <a:endParaRPr 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natural </a:t>
            </a:r>
            <a:r>
              <a:rPr lang="en-US" dirty="0"/>
              <a:t>to formulate a more realistic model </a:t>
            </a:r>
            <a:endParaRPr lang="en-US" dirty="0" smtClean="0"/>
          </a:p>
          <a:p>
            <a:pPr lvl="1"/>
            <a:r>
              <a:rPr lang="en-US" dirty="0" smtClean="0"/>
              <a:t>the </a:t>
            </a:r>
            <a:r>
              <a:rPr lang="en-US" dirty="0"/>
              <a:t>population is bounded by </a:t>
            </a:r>
            <a:r>
              <a:rPr lang="en-US" dirty="0" smtClean="0"/>
              <a:t>the finite </a:t>
            </a:r>
            <a:r>
              <a:rPr lang="en-US" dirty="0"/>
              <a:t>carrying capacity of its environment. </a:t>
            </a:r>
            <a:endParaRPr lang="en-US" dirty="0" smtClean="0"/>
          </a:p>
          <a:p>
            <a:pPr lvl="1"/>
            <a:r>
              <a:rPr lang="en-US" dirty="0" smtClean="0"/>
              <a:t>A </a:t>
            </a:r>
            <a:r>
              <a:rPr lang="en-US" dirty="0"/>
              <a:t>simple model of density-dependent growth </a:t>
            </a:r>
            <a:r>
              <a:rPr lang="en-US" dirty="0" smtClean="0"/>
              <a:t>is </a:t>
            </a:r>
            <a:r>
              <a:rPr lang="en-US" i="1" dirty="0" smtClean="0"/>
              <a:t>P</a:t>
            </a:r>
            <a:r>
              <a:rPr lang="en-US" i="1" baseline="-25000" dirty="0" smtClean="0"/>
              <a:t>n</a:t>
            </a:r>
            <a:r>
              <a:rPr lang="en-US" baseline="-25000" dirty="0" smtClean="0"/>
              <a:t>+1</a:t>
            </a:r>
            <a:r>
              <a:rPr lang="en-US" dirty="0" smtClean="0"/>
              <a:t> </a:t>
            </a:r>
            <a:r>
              <a:rPr lang="en-US" dirty="0"/>
              <a:t>= </a:t>
            </a:r>
            <a:r>
              <a:rPr lang="en-US" i="1" dirty="0" err="1"/>
              <a:t>P</a:t>
            </a:r>
            <a:r>
              <a:rPr lang="en-US" i="1" baseline="-25000" dirty="0" err="1"/>
              <a:t>n</a:t>
            </a:r>
            <a:r>
              <a:rPr lang="en-US" dirty="0"/>
              <a:t>(</a:t>
            </a:r>
            <a:r>
              <a:rPr lang="en-US" i="1" dirty="0"/>
              <a:t>a − </a:t>
            </a:r>
            <a:r>
              <a:rPr lang="en-US" i="1" dirty="0" err="1"/>
              <a:t>bP</a:t>
            </a:r>
            <a:r>
              <a:rPr lang="en-US" i="1" baseline="-25000" dirty="0" err="1"/>
              <a:t>n</a:t>
            </a:r>
            <a:r>
              <a:rPr lang="en-US" dirty="0" smtClean="0"/>
              <a:t>)</a:t>
            </a:r>
            <a:r>
              <a:rPr lang="en-US" i="1" dirty="0" smtClean="0"/>
              <a:t>.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538832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/>
              <a:t>Universal Properties and Self-Similarity</a:t>
            </a:r>
            <a:endParaRPr 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In Sections </a:t>
            </a:r>
            <a:r>
              <a:rPr lang="en-US" dirty="0" smtClean="0"/>
              <a:t>2 </a:t>
            </a:r>
            <a:r>
              <a:rPr lang="en-US" dirty="0"/>
              <a:t>and </a:t>
            </a:r>
            <a:r>
              <a:rPr lang="en-US" dirty="0" smtClean="0"/>
              <a:t>3 </a:t>
            </a:r>
            <a:r>
              <a:rPr lang="en-US" dirty="0"/>
              <a:t>we found that the trajectory of the logistic map has remarkable </a:t>
            </a:r>
            <a:r>
              <a:rPr lang="en-US" dirty="0" smtClean="0"/>
              <a:t>properties </a:t>
            </a:r>
          </a:p>
          <a:p>
            <a:pPr lvl="1"/>
            <a:r>
              <a:rPr lang="en-US" dirty="0" smtClean="0"/>
              <a:t>as </a:t>
            </a:r>
            <a:r>
              <a:rPr lang="en-US" dirty="0"/>
              <a:t>a function of the control parameter </a:t>
            </a:r>
            <a:r>
              <a:rPr lang="en-US" i="1" dirty="0"/>
              <a:t>r</a:t>
            </a:r>
            <a:r>
              <a:rPr lang="en-US" dirty="0"/>
              <a:t>. </a:t>
            </a:r>
            <a:endParaRPr lang="en-US" dirty="0" smtClean="0"/>
          </a:p>
          <a:p>
            <a:r>
              <a:rPr lang="en-US" dirty="0" smtClean="0"/>
              <a:t>A </a:t>
            </a:r>
            <a:r>
              <a:rPr lang="en-US" dirty="0"/>
              <a:t>sequence of period </a:t>
            </a:r>
            <a:r>
              <a:rPr lang="en-US" dirty="0" smtClean="0"/>
              <a:t>doublings accumulating </a:t>
            </a:r>
            <a:r>
              <a:rPr lang="en-US" dirty="0"/>
              <a:t>in a chaotic trajectory of infinite period at </a:t>
            </a:r>
            <a:r>
              <a:rPr lang="en-US" i="1" dirty="0"/>
              <a:t>r </a:t>
            </a:r>
            <a:r>
              <a:rPr lang="en-US" dirty="0"/>
              <a:t>= </a:t>
            </a:r>
            <a:r>
              <a:rPr lang="en-US" i="1" dirty="0"/>
              <a:t>r∞</a:t>
            </a:r>
            <a:r>
              <a:rPr lang="en-US" dirty="0"/>
              <a:t>. </a:t>
            </a:r>
            <a:endParaRPr lang="en-US" dirty="0" smtClean="0"/>
          </a:p>
          <a:p>
            <a:r>
              <a:rPr lang="en-US" dirty="0" smtClean="0"/>
              <a:t>For </a:t>
            </a:r>
            <a:r>
              <a:rPr lang="en-US" dirty="0"/>
              <a:t>most values of </a:t>
            </a:r>
            <a:r>
              <a:rPr lang="en-US" i="1" dirty="0"/>
              <a:t>r &gt; r∞</a:t>
            </a:r>
            <a:r>
              <a:rPr lang="en-US" dirty="0" smtClean="0"/>
              <a:t>, the </a:t>
            </a:r>
            <a:r>
              <a:rPr lang="en-US" dirty="0"/>
              <a:t>trajectory is very sensitive to the initial conditions. 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21037196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/>
              <a:t>We also found “windows” of period 3, 6, 12, </a:t>
            </a:r>
            <a:r>
              <a:rPr lang="en-US" altLang="zh-CN" i="1" dirty="0"/>
              <a:t>. . . </a:t>
            </a:r>
            <a:r>
              <a:rPr lang="en-US" altLang="zh-CN" dirty="0"/>
              <a:t>embedded in the range of chaotic behavior. </a:t>
            </a:r>
          </a:p>
          <a:p>
            <a:r>
              <a:rPr lang="en-US" altLang="zh-CN" dirty="0"/>
              <a:t>How typical is this type of behavior? </a:t>
            </a:r>
          </a:p>
          <a:p>
            <a:r>
              <a:rPr lang="en-US" altLang="zh-CN" dirty="0"/>
              <a:t>further numerical evidence will show that the general behavior of the logistic map is independent of the details of the form of </a:t>
            </a:r>
            <a:r>
              <a:rPr lang="en-US" altLang="zh-CN" i="1" dirty="0"/>
              <a:t>f</a:t>
            </a:r>
            <a:r>
              <a:rPr lang="en-US" altLang="zh-CN" dirty="0"/>
              <a:t>(</a:t>
            </a:r>
            <a:r>
              <a:rPr lang="en-US" altLang="zh-CN" i="1" dirty="0"/>
              <a:t>x</a:t>
            </a:r>
            <a:r>
              <a:rPr lang="en-US" altLang="zh-CN" dirty="0"/>
              <a:t>).</a:t>
            </a:r>
          </a:p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08356439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Noticed </a:t>
            </a:r>
            <a:r>
              <a:rPr lang="en-US" dirty="0"/>
              <a:t>that the range of </a:t>
            </a:r>
            <a:r>
              <a:rPr lang="en-US" i="1" dirty="0"/>
              <a:t>r </a:t>
            </a:r>
            <a:r>
              <a:rPr lang="en-US" dirty="0"/>
              <a:t>between successive bifurcations becomes </a:t>
            </a:r>
            <a:r>
              <a:rPr lang="en-US" dirty="0" smtClean="0"/>
              <a:t>smaller as </a:t>
            </a:r>
            <a:r>
              <a:rPr lang="en-US" dirty="0"/>
              <a:t>the period </a:t>
            </a:r>
            <a:r>
              <a:rPr lang="en-US" dirty="0" smtClean="0"/>
              <a:t>increases. </a:t>
            </a:r>
          </a:p>
          <a:p>
            <a:pPr lvl="1"/>
            <a:r>
              <a:rPr lang="en-US" dirty="0" smtClean="0"/>
              <a:t>For </a:t>
            </a:r>
            <a:r>
              <a:rPr lang="en-US" dirty="0"/>
              <a:t>example, </a:t>
            </a:r>
            <a:r>
              <a:rPr lang="en-US" i="1" dirty="0"/>
              <a:t>b</a:t>
            </a:r>
            <a:r>
              <a:rPr lang="en-US" baseline="-25000" dirty="0"/>
              <a:t>2</a:t>
            </a:r>
            <a:r>
              <a:rPr lang="en-US" dirty="0"/>
              <a:t> </a:t>
            </a:r>
            <a:r>
              <a:rPr lang="en-US" i="1" dirty="0"/>
              <a:t>− b</a:t>
            </a:r>
            <a:r>
              <a:rPr lang="en-US" baseline="-25000" dirty="0"/>
              <a:t>1</a:t>
            </a:r>
            <a:r>
              <a:rPr lang="en-US" dirty="0"/>
              <a:t> = 0</a:t>
            </a:r>
            <a:r>
              <a:rPr lang="en-US" i="1" dirty="0"/>
              <a:t>.</a:t>
            </a:r>
            <a:r>
              <a:rPr lang="en-US" dirty="0"/>
              <a:t>112398, </a:t>
            </a:r>
            <a:r>
              <a:rPr lang="en-US" i="1" dirty="0"/>
              <a:t>b</a:t>
            </a:r>
            <a:r>
              <a:rPr lang="en-US" baseline="-25000" dirty="0"/>
              <a:t>3</a:t>
            </a:r>
            <a:r>
              <a:rPr lang="en-US" dirty="0"/>
              <a:t> </a:t>
            </a:r>
            <a:r>
              <a:rPr lang="en-US" i="1" dirty="0"/>
              <a:t>− b</a:t>
            </a:r>
            <a:r>
              <a:rPr lang="en-US" baseline="-25000" dirty="0"/>
              <a:t>2</a:t>
            </a:r>
            <a:r>
              <a:rPr lang="en-US" dirty="0"/>
              <a:t> = 0</a:t>
            </a:r>
            <a:r>
              <a:rPr lang="en-US" i="1" dirty="0"/>
              <a:t>.</a:t>
            </a:r>
            <a:r>
              <a:rPr lang="en-US" dirty="0"/>
              <a:t>023624, </a:t>
            </a:r>
            <a:r>
              <a:rPr lang="en-US" dirty="0" smtClean="0"/>
              <a:t>and </a:t>
            </a:r>
            <a:r>
              <a:rPr lang="en-US" i="1" dirty="0" smtClean="0"/>
              <a:t>b</a:t>
            </a:r>
            <a:r>
              <a:rPr lang="en-US" baseline="-25000" dirty="0" smtClean="0"/>
              <a:t>4</a:t>
            </a:r>
            <a:r>
              <a:rPr lang="en-US" dirty="0" smtClean="0"/>
              <a:t> </a:t>
            </a:r>
            <a:r>
              <a:rPr lang="en-US" i="1" dirty="0"/>
              <a:t>− b</a:t>
            </a:r>
            <a:r>
              <a:rPr lang="en-US" baseline="-25000" dirty="0"/>
              <a:t>3</a:t>
            </a:r>
            <a:r>
              <a:rPr lang="en-US" dirty="0"/>
              <a:t> = 0</a:t>
            </a:r>
            <a:r>
              <a:rPr lang="en-US" i="1" dirty="0"/>
              <a:t>.</a:t>
            </a:r>
            <a:r>
              <a:rPr lang="en-US" dirty="0"/>
              <a:t>00508. </a:t>
            </a:r>
            <a:endParaRPr lang="en-US" dirty="0" smtClean="0"/>
          </a:p>
          <a:p>
            <a:pPr lvl="1"/>
            <a:r>
              <a:rPr lang="en-US" dirty="0" smtClean="0"/>
              <a:t>A </a:t>
            </a:r>
            <a:r>
              <a:rPr lang="en-US" dirty="0"/>
              <a:t>good guess is that the decrease in </a:t>
            </a:r>
            <a:r>
              <a:rPr lang="en-US" i="1" dirty="0" err="1"/>
              <a:t>b</a:t>
            </a:r>
            <a:r>
              <a:rPr lang="en-US" i="1" baseline="-25000" dirty="0" err="1"/>
              <a:t>k</a:t>
            </a:r>
            <a:r>
              <a:rPr lang="en-US" i="1" dirty="0"/>
              <a:t> − b</a:t>
            </a:r>
            <a:r>
              <a:rPr lang="en-US" i="1" baseline="-25000" dirty="0"/>
              <a:t>k−</a:t>
            </a:r>
            <a:r>
              <a:rPr lang="en-US" baseline="-25000" dirty="0"/>
              <a:t>1</a:t>
            </a:r>
            <a:r>
              <a:rPr lang="en-US" dirty="0"/>
              <a:t> is geometric, that is, the </a:t>
            </a:r>
            <a:r>
              <a:rPr lang="en-US" dirty="0" smtClean="0"/>
              <a:t>ratio (</a:t>
            </a:r>
            <a:r>
              <a:rPr lang="en-US" i="1" dirty="0" err="1" smtClean="0"/>
              <a:t>b</a:t>
            </a:r>
            <a:r>
              <a:rPr lang="en-US" i="1" baseline="-25000" dirty="0" err="1" smtClean="0"/>
              <a:t>k</a:t>
            </a:r>
            <a:r>
              <a:rPr lang="en-US" i="1" dirty="0" smtClean="0"/>
              <a:t> </a:t>
            </a:r>
            <a:r>
              <a:rPr lang="en-US" i="1" dirty="0"/>
              <a:t>− b</a:t>
            </a:r>
            <a:r>
              <a:rPr lang="en-US" i="1" baseline="-25000" dirty="0"/>
              <a:t>k−</a:t>
            </a:r>
            <a:r>
              <a:rPr lang="en-US" baseline="-25000" dirty="0"/>
              <a:t>1</a:t>
            </a:r>
            <a:r>
              <a:rPr lang="en-US" dirty="0"/>
              <a:t>)</a:t>
            </a:r>
            <a:r>
              <a:rPr lang="en-US" i="1" dirty="0"/>
              <a:t>/</a:t>
            </a:r>
            <a:r>
              <a:rPr lang="en-US" dirty="0"/>
              <a:t>(</a:t>
            </a:r>
            <a:r>
              <a:rPr lang="en-US" i="1" dirty="0"/>
              <a:t>b</a:t>
            </a:r>
            <a:r>
              <a:rPr lang="en-US" i="1" baseline="-25000" dirty="0"/>
              <a:t>k</a:t>
            </a:r>
            <a:r>
              <a:rPr lang="en-US" baseline="-25000" dirty="0"/>
              <a:t>+1</a:t>
            </a:r>
            <a:r>
              <a:rPr lang="en-US" dirty="0"/>
              <a:t> </a:t>
            </a:r>
            <a:r>
              <a:rPr lang="en-US" i="1" dirty="0"/>
              <a:t>− </a:t>
            </a:r>
            <a:r>
              <a:rPr lang="en-US" i="1" dirty="0" err="1"/>
              <a:t>b</a:t>
            </a:r>
            <a:r>
              <a:rPr lang="en-US" i="1" baseline="-25000" dirty="0" err="1"/>
              <a:t>k</a:t>
            </a:r>
            <a:r>
              <a:rPr lang="en-US" dirty="0"/>
              <a:t>) is a constant. </a:t>
            </a:r>
            <a:endParaRPr lang="en-US" dirty="0" smtClean="0"/>
          </a:p>
          <a:p>
            <a:pPr lvl="1"/>
            <a:r>
              <a:rPr lang="en-US" dirty="0" smtClean="0"/>
              <a:t>You </a:t>
            </a:r>
            <a:r>
              <a:rPr lang="en-US" dirty="0"/>
              <a:t>can check that this ratio is not exactly constant, </a:t>
            </a:r>
            <a:r>
              <a:rPr lang="en-US" dirty="0" smtClean="0"/>
              <a:t>but converges </a:t>
            </a:r>
            <a:r>
              <a:rPr lang="en-US" dirty="0"/>
              <a:t>to a constant with increasing </a:t>
            </a:r>
            <a:r>
              <a:rPr lang="en-US" i="1" dirty="0"/>
              <a:t>k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71820915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This behavior suggests that the sequence of values </a:t>
            </a:r>
            <a:r>
              <a:rPr lang="en-US" dirty="0" smtClean="0"/>
              <a:t>of </a:t>
            </a:r>
            <a:r>
              <a:rPr lang="en-US" i="1" dirty="0" err="1" smtClean="0"/>
              <a:t>b</a:t>
            </a:r>
            <a:r>
              <a:rPr lang="en-US" i="1" baseline="-25000" dirty="0" err="1" smtClean="0"/>
              <a:t>k</a:t>
            </a:r>
            <a:r>
              <a:rPr lang="en-US" i="1" dirty="0" smtClean="0"/>
              <a:t> </a:t>
            </a:r>
            <a:r>
              <a:rPr lang="en-US" dirty="0"/>
              <a:t>has a limit and follows a geometrical progression:</a:t>
            </a:r>
          </a:p>
          <a:p>
            <a:r>
              <a:rPr lang="en-US" i="1" dirty="0" err="1"/>
              <a:t>b</a:t>
            </a:r>
            <a:r>
              <a:rPr lang="en-US" i="1" baseline="-25000" dirty="0" err="1"/>
              <a:t>k</a:t>
            </a:r>
            <a:r>
              <a:rPr lang="en-US" i="1" dirty="0"/>
              <a:t> ≈ r∞ − C </a:t>
            </a:r>
            <a:r>
              <a:rPr lang="el-GR" i="1" dirty="0" smtClean="0"/>
              <a:t>δ</a:t>
            </a:r>
            <a:r>
              <a:rPr lang="en-US" i="1" baseline="30000" dirty="0" smtClean="0"/>
              <a:t>−</a:t>
            </a:r>
            <a:r>
              <a:rPr lang="en-US" i="1" baseline="30000" dirty="0"/>
              <a:t>k</a:t>
            </a:r>
            <a:r>
              <a:rPr lang="en-US" i="1" dirty="0" smtClean="0"/>
              <a:t>,</a:t>
            </a:r>
          </a:p>
          <a:p>
            <a:r>
              <a:rPr lang="en-US" dirty="0"/>
              <a:t>where </a:t>
            </a:r>
            <a:r>
              <a:rPr lang="en-US" i="1" dirty="0"/>
              <a:t>δ </a:t>
            </a:r>
            <a:r>
              <a:rPr lang="en-US" dirty="0"/>
              <a:t>is known as the </a:t>
            </a:r>
            <a:r>
              <a:rPr lang="en-US" i="1" dirty="0" err="1"/>
              <a:t>Feigenbaum</a:t>
            </a:r>
            <a:r>
              <a:rPr lang="en-US" i="1" dirty="0"/>
              <a:t> number </a:t>
            </a:r>
            <a:r>
              <a:rPr lang="en-US" dirty="0"/>
              <a:t>and </a:t>
            </a:r>
            <a:r>
              <a:rPr lang="en-US" i="1" dirty="0"/>
              <a:t>C </a:t>
            </a:r>
            <a:r>
              <a:rPr lang="en-US" dirty="0" smtClean="0"/>
              <a:t>is </a:t>
            </a:r>
            <a:r>
              <a:rPr lang="en-US" dirty="0"/>
              <a:t>a constant. </a:t>
            </a:r>
            <a:endParaRPr lang="en-US" dirty="0" smtClean="0"/>
          </a:p>
          <a:p>
            <a:r>
              <a:rPr lang="en-US" i="1" dirty="0" smtClean="0"/>
              <a:t>δ </a:t>
            </a:r>
            <a:r>
              <a:rPr lang="en-US" dirty="0"/>
              <a:t>is given by the </a:t>
            </a:r>
            <a:r>
              <a:rPr lang="en-US" dirty="0" smtClean="0"/>
              <a:t>ratio </a:t>
            </a:r>
            <a:r>
              <a:rPr lang="el-GR" i="1" dirty="0" smtClean="0"/>
              <a:t>δ </a:t>
            </a:r>
            <a:r>
              <a:rPr lang="el-GR" dirty="0"/>
              <a:t>= </a:t>
            </a:r>
            <a:r>
              <a:rPr lang="en-US" dirty="0" err="1" smtClean="0"/>
              <a:t>lim</a:t>
            </a:r>
            <a:r>
              <a:rPr lang="en-US" dirty="0"/>
              <a:t> </a:t>
            </a:r>
            <a:r>
              <a:rPr lang="en-US" i="1" dirty="0" smtClean="0"/>
              <a:t>(</a:t>
            </a:r>
            <a:r>
              <a:rPr lang="en-US" i="1" dirty="0" err="1" smtClean="0"/>
              <a:t>b</a:t>
            </a:r>
            <a:r>
              <a:rPr lang="en-US" i="1" baseline="-25000" dirty="0" err="1" smtClean="0"/>
              <a:t>k</a:t>
            </a:r>
            <a:r>
              <a:rPr lang="en-US" i="1" dirty="0" smtClean="0"/>
              <a:t> </a:t>
            </a:r>
            <a:r>
              <a:rPr lang="en-US" i="1" dirty="0"/>
              <a:t>− b</a:t>
            </a:r>
            <a:r>
              <a:rPr lang="en-US" i="1" baseline="-25000" dirty="0"/>
              <a:t>k−</a:t>
            </a:r>
            <a:r>
              <a:rPr lang="en-US" baseline="-25000" dirty="0" smtClean="0"/>
              <a:t>1</a:t>
            </a:r>
            <a:r>
              <a:rPr lang="en-US" dirty="0" smtClean="0"/>
              <a:t>)/(</a:t>
            </a:r>
            <a:r>
              <a:rPr lang="en-US" i="1" dirty="0" smtClean="0"/>
              <a:t>b</a:t>
            </a:r>
            <a:r>
              <a:rPr lang="en-US" i="1" baseline="-25000" dirty="0" smtClean="0"/>
              <a:t>k</a:t>
            </a:r>
            <a:r>
              <a:rPr lang="en-US" baseline="-25000" dirty="0" smtClean="0"/>
              <a:t>+1</a:t>
            </a:r>
            <a:r>
              <a:rPr lang="en-US" dirty="0" smtClean="0"/>
              <a:t> </a:t>
            </a:r>
            <a:r>
              <a:rPr lang="en-US" i="1" dirty="0"/>
              <a:t>− </a:t>
            </a:r>
            <a:r>
              <a:rPr lang="en-US" i="1" dirty="0" err="1" smtClean="0"/>
              <a:t>b</a:t>
            </a:r>
            <a:r>
              <a:rPr lang="en-US" i="1" baseline="-25000" dirty="0" err="1" smtClean="0"/>
              <a:t>k</a:t>
            </a:r>
            <a:r>
              <a:rPr lang="en-US" i="1" dirty="0" smtClean="0"/>
              <a:t>), when </a:t>
            </a:r>
            <a:r>
              <a:rPr lang="en-US" i="1" dirty="0"/>
              <a:t>k→∞ </a:t>
            </a:r>
            <a:r>
              <a:rPr lang="en-US" i="1" dirty="0" smtClean="0"/>
              <a:t>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612412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Mitchell Jay </a:t>
            </a:r>
            <a:r>
              <a:rPr lang="en-US" dirty="0" err="1"/>
              <a:t>Feigenbaum</a:t>
            </a:r>
            <a:r>
              <a:rPr lang="en-US" dirty="0"/>
              <a:t> (born December 19, 1944) is a mathematical physicist whose pioneering studies in chaos theory led to the discovery of the </a:t>
            </a:r>
            <a:r>
              <a:rPr lang="en-US" dirty="0" err="1"/>
              <a:t>Feigenbaum</a:t>
            </a:r>
            <a:r>
              <a:rPr lang="en-US" dirty="0"/>
              <a:t> constants</a:t>
            </a:r>
            <a:r>
              <a:rPr lang="en-US" dirty="0" smtClean="0"/>
              <a:t>.</a:t>
            </a:r>
          </a:p>
          <a:p>
            <a:r>
              <a:rPr lang="en-US" dirty="0"/>
              <a:t> In 1975, Dr. </a:t>
            </a:r>
            <a:r>
              <a:rPr lang="en-US" dirty="0" err="1"/>
              <a:t>Feigenbaum</a:t>
            </a:r>
            <a:r>
              <a:rPr lang="en-US" dirty="0"/>
              <a:t>, using the small HP-65 calculator he had been issued, discovered that the ratio of the difference between the values at which such successive period-doubling bifurcations occur tends to a constant of around 4.6692...</a:t>
            </a:r>
          </a:p>
        </p:txBody>
      </p:sp>
      <p:pic>
        <p:nvPicPr>
          <p:cNvPr id="6146" name="Picture 2" descr="Mitchell J Feigenbaum - Niels Bohr Institute 200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8500" y="5457825"/>
            <a:ext cx="2095500" cy="1400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9642104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179512" y="1693774"/>
            <a:ext cx="3322712" cy="5141168"/>
          </a:xfrm>
        </p:spPr>
        <p:txBody>
          <a:bodyPr>
            <a:normAutofit fontScale="70000" lnSpcReduction="20000"/>
          </a:bodyPr>
          <a:lstStyle/>
          <a:p>
            <a:r>
              <a:rPr lang="en-US" dirty="0"/>
              <a:t>We can associate another number with the series of “pitchfork” bifurcations. </a:t>
            </a:r>
            <a:endParaRPr lang="en-US" dirty="0" smtClean="0"/>
          </a:p>
          <a:p>
            <a:r>
              <a:rPr lang="en-US" dirty="0" smtClean="0"/>
              <a:t>Each </a:t>
            </a:r>
            <a:r>
              <a:rPr lang="en-US" dirty="0"/>
              <a:t>pitchfork bifurcation gives birth to “twins” with the new generation </a:t>
            </a:r>
            <a:r>
              <a:rPr lang="en-US" dirty="0" smtClean="0"/>
              <a:t>more densely </a:t>
            </a:r>
            <a:r>
              <a:rPr lang="en-US" dirty="0"/>
              <a:t>packed than the previous generation</a:t>
            </a:r>
            <a:r>
              <a:rPr lang="en-US" dirty="0" smtClean="0"/>
              <a:t>.</a:t>
            </a:r>
            <a:endParaRPr lang="en-US" dirty="0"/>
          </a:p>
          <a:p>
            <a:r>
              <a:rPr lang="en-US" dirty="0"/>
              <a:t>One measure of this density is the maximum </a:t>
            </a:r>
            <a:r>
              <a:rPr lang="en-US" dirty="0" smtClean="0"/>
              <a:t>distance </a:t>
            </a:r>
            <a:r>
              <a:rPr lang="en-US" i="1" dirty="0" smtClean="0"/>
              <a:t>Mk </a:t>
            </a:r>
            <a:r>
              <a:rPr lang="en-US" dirty="0"/>
              <a:t>between the values of </a:t>
            </a:r>
            <a:r>
              <a:rPr lang="en-US" i="1" dirty="0"/>
              <a:t>x </a:t>
            </a:r>
            <a:r>
              <a:rPr lang="en-US" dirty="0"/>
              <a:t>describing the bifurcation</a:t>
            </a: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103" t="19048" r="26486" b="16731"/>
          <a:stretch/>
        </p:blipFill>
        <p:spPr bwMode="auto">
          <a:xfrm>
            <a:off x="3419872" y="1988840"/>
            <a:ext cx="5103050" cy="38864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8165805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-36512" y="1600200"/>
            <a:ext cx="4114800" cy="5141168"/>
          </a:xfrm>
        </p:spPr>
        <p:txBody>
          <a:bodyPr>
            <a:normAutofit fontScale="62500" lnSpcReduction="20000"/>
          </a:bodyPr>
          <a:lstStyle/>
          <a:p>
            <a:r>
              <a:rPr lang="en-US" dirty="0"/>
              <a:t>The disadvantage of </a:t>
            </a:r>
            <a:r>
              <a:rPr lang="en-US" dirty="0" smtClean="0"/>
              <a:t>using </a:t>
            </a:r>
            <a:r>
              <a:rPr lang="en-US" i="1" dirty="0" smtClean="0"/>
              <a:t>Mk </a:t>
            </a:r>
            <a:r>
              <a:rPr lang="en-US" dirty="0"/>
              <a:t>is that the transient behavior of the trajectory is very long at the boundary between </a:t>
            </a:r>
            <a:r>
              <a:rPr lang="en-US" dirty="0" smtClean="0"/>
              <a:t>two different </a:t>
            </a:r>
            <a:r>
              <a:rPr lang="en-US" dirty="0"/>
              <a:t>periodic behaviors. </a:t>
            </a:r>
            <a:endParaRPr lang="en-US" dirty="0" smtClean="0"/>
          </a:p>
          <a:p>
            <a:r>
              <a:rPr lang="en-US" dirty="0" smtClean="0"/>
              <a:t>A </a:t>
            </a:r>
            <a:r>
              <a:rPr lang="en-US" dirty="0"/>
              <a:t>more convenient measure of the distance is the quantity </a:t>
            </a:r>
            <a:r>
              <a:rPr lang="en-US" i="1" dirty="0" err="1"/>
              <a:t>dk</a:t>
            </a:r>
            <a:r>
              <a:rPr lang="en-US" i="1" dirty="0"/>
              <a:t> </a:t>
            </a:r>
            <a:r>
              <a:rPr lang="en-US" dirty="0" smtClean="0"/>
              <a:t>=</a:t>
            </a:r>
            <a:r>
              <a:rPr lang="en-US" i="1" dirty="0" err="1" smtClean="0"/>
              <a:t>xk</a:t>
            </a:r>
            <a:r>
              <a:rPr lang="en-US" i="1" baseline="30000" dirty="0" smtClean="0"/>
              <a:t>∗</a:t>
            </a:r>
            <a:r>
              <a:rPr lang="en-US" i="1" dirty="0" smtClean="0"/>
              <a:t> </a:t>
            </a:r>
            <a:r>
              <a:rPr lang="en-US" i="1" dirty="0"/>
              <a:t>− </a:t>
            </a:r>
            <a:r>
              <a:rPr lang="en-US" dirty="0"/>
              <a:t>1</a:t>
            </a:r>
            <a:r>
              <a:rPr lang="en-US" i="1" dirty="0"/>
              <a:t>/</a:t>
            </a:r>
            <a:r>
              <a:rPr lang="en-US" dirty="0"/>
              <a:t>2, </a:t>
            </a:r>
            <a:endParaRPr lang="en-US" dirty="0" smtClean="0"/>
          </a:p>
          <a:p>
            <a:pPr lvl="1"/>
            <a:r>
              <a:rPr lang="en-US" dirty="0" smtClean="0"/>
              <a:t>where </a:t>
            </a:r>
            <a:r>
              <a:rPr lang="en-US" i="1" dirty="0" err="1"/>
              <a:t>xk</a:t>
            </a:r>
            <a:r>
              <a:rPr lang="en-US" dirty="0"/>
              <a:t>* is the value of the fixed point nearest to the fixed point </a:t>
            </a:r>
            <a:r>
              <a:rPr lang="en-US" i="1" dirty="0"/>
              <a:t>x∗ </a:t>
            </a:r>
            <a:r>
              <a:rPr lang="en-US" dirty="0"/>
              <a:t>= 1</a:t>
            </a:r>
            <a:r>
              <a:rPr lang="en-US" i="1" dirty="0"/>
              <a:t>/</a:t>
            </a:r>
            <a:r>
              <a:rPr lang="en-US" dirty="0"/>
              <a:t>2. </a:t>
            </a:r>
            <a:endParaRPr lang="en-US" dirty="0" smtClean="0"/>
          </a:p>
          <a:p>
            <a:r>
              <a:rPr lang="en-US" dirty="0" smtClean="0"/>
              <a:t>The first two </a:t>
            </a:r>
            <a:r>
              <a:rPr lang="en-US" dirty="0"/>
              <a:t>values of </a:t>
            </a:r>
            <a:r>
              <a:rPr lang="en-US" i="1" dirty="0" err="1"/>
              <a:t>dk</a:t>
            </a:r>
            <a:r>
              <a:rPr lang="en-US" i="1" dirty="0"/>
              <a:t> </a:t>
            </a:r>
            <a:r>
              <a:rPr lang="en-US" dirty="0"/>
              <a:t>are shown in Figure </a:t>
            </a:r>
            <a:r>
              <a:rPr lang="en-US" dirty="0" smtClean="0"/>
              <a:t>here </a:t>
            </a:r>
            <a:r>
              <a:rPr lang="en-US" dirty="0"/>
              <a:t>with </a:t>
            </a:r>
            <a:r>
              <a:rPr lang="en-US" i="1" dirty="0"/>
              <a:t>d</a:t>
            </a:r>
            <a:r>
              <a:rPr lang="en-US" dirty="0"/>
              <a:t>1 </a:t>
            </a:r>
            <a:r>
              <a:rPr lang="en-US" i="1" dirty="0"/>
              <a:t>≈ </a:t>
            </a:r>
            <a:r>
              <a:rPr lang="en-US" dirty="0"/>
              <a:t>0</a:t>
            </a:r>
            <a:r>
              <a:rPr lang="en-US" i="1" dirty="0"/>
              <a:t>.</a:t>
            </a:r>
            <a:r>
              <a:rPr lang="en-US" dirty="0"/>
              <a:t>3090 and </a:t>
            </a:r>
            <a:r>
              <a:rPr lang="en-US" i="1" dirty="0"/>
              <a:t>d</a:t>
            </a:r>
            <a:r>
              <a:rPr lang="en-US" dirty="0"/>
              <a:t>2 </a:t>
            </a:r>
            <a:r>
              <a:rPr lang="en-US" i="1" dirty="0"/>
              <a:t>≈ −</a:t>
            </a:r>
            <a:r>
              <a:rPr lang="en-US" dirty="0"/>
              <a:t>0</a:t>
            </a:r>
            <a:r>
              <a:rPr lang="en-US" i="1" dirty="0"/>
              <a:t>.</a:t>
            </a:r>
            <a:r>
              <a:rPr lang="en-US" dirty="0"/>
              <a:t>1164. </a:t>
            </a:r>
            <a:endParaRPr lang="en-US" dirty="0" smtClean="0"/>
          </a:p>
          <a:p>
            <a:r>
              <a:rPr lang="en-US" dirty="0" smtClean="0"/>
              <a:t>The </a:t>
            </a:r>
            <a:r>
              <a:rPr lang="en-US" dirty="0"/>
              <a:t>next value </a:t>
            </a:r>
            <a:r>
              <a:rPr lang="en-US" dirty="0" smtClean="0"/>
              <a:t>is </a:t>
            </a:r>
            <a:r>
              <a:rPr lang="en-US" i="1" dirty="0" smtClean="0"/>
              <a:t>d</a:t>
            </a:r>
            <a:r>
              <a:rPr lang="en-US" dirty="0" smtClean="0"/>
              <a:t>3 </a:t>
            </a:r>
            <a:r>
              <a:rPr lang="en-US" i="1" dirty="0"/>
              <a:t>≈ </a:t>
            </a:r>
            <a:r>
              <a:rPr lang="en-US" dirty="0"/>
              <a:t>0</a:t>
            </a:r>
            <a:r>
              <a:rPr lang="en-US" i="1" dirty="0"/>
              <a:t>.</a:t>
            </a:r>
            <a:r>
              <a:rPr lang="en-US" dirty="0"/>
              <a:t>0460. </a:t>
            </a:r>
            <a:endParaRPr lang="en-US" dirty="0" smtClean="0"/>
          </a:p>
          <a:p>
            <a:r>
              <a:rPr lang="en-US" dirty="0" smtClean="0"/>
              <a:t>Note </a:t>
            </a:r>
            <a:r>
              <a:rPr lang="en-US" dirty="0"/>
              <a:t>that the fixed point nearest to </a:t>
            </a:r>
            <a:r>
              <a:rPr lang="en-US" i="1" dirty="0"/>
              <a:t>x </a:t>
            </a:r>
            <a:r>
              <a:rPr lang="en-US" dirty="0"/>
              <a:t>= 1</a:t>
            </a:r>
            <a:r>
              <a:rPr lang="en-US" i="1" dirty="0"/>
              <a:t>/</a:t>
            </a:r>
            <a:r>
              <a:rPr lang="en-US" dirty="0"/>
              <a:t>2 alternates from one side of </a:t>
            </a:r>
            <a:r>
              <a:rPr lang="en-US" i="1" dirty="0"/>
              <a:t>x </a:t>
            </a:r>
            <a:r>
              <a:rPr lang="en-US" dirty="0"/>
              <a:t>= 1</a:t>
            </a:r>
            <a:r>
              <a:rPr lang="en-US" i="1" dirty="0"/>
              <a:t>/</a:t>
            </a:r>
            <a:r>
              <a:rPr lang="en-US" dirty="0"/>
              <a:t>2 </a:t>
            </a:r>
            <a:r>
              <a:rPr lang="en-US" dirty="0" smtClean="0"/>
              <a:t>to the </a:t>
            </a:r>
            <a:r>
              <a:rPr lang="en-US" dirty="0"/>
              <a:t>other.</a:t>
            </a: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745" t="19643" r="19236" b="6251"/>
          <a:stretch/>
        </p:blipFill>
        <p:spPr bwMode="auto">
          <a:xfrm>
            <a:off x="4139952" y="2492896"/>
            <a:ext cx="5021856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4819751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We define the quantity </a:t>
            </a:r>
            <a:r>
              <a:rPr lang="en-US" i="1" dirty="0"/>
              <a:t>α </a:t>
            </a:r>
            <a:r>
              <a:rPr lang="en-US" dirty="0"/>
              <a:t>by the </a:t>
            </a:r>
            <a:r>
              <a:rPr lang="en-US" dirty="0" smtClean="0"/>
              <a:t>ratio </a:t>
            </a:r>
            <a:r>
              <a:rPr lang="el-GR" i="1" dirty="0" smtClean="0"/>
              <a:t>α </a:t>
            </a:r>
            <a:r>
              <a:rPr lang="el-GR" dirty="0"/>
              <a:t>= </a:t>
            </a:r>
            <a:r>
              <a:rPr lang="en-US" dirty="0" err="1" smtClean="0"/>
              <a:t>lim</a:t>
            </a:r>
            <a:r>
              <a:rPr lang="en-US" i="1" dirty="0" err="1" smtClean="0"/>
              <a:t>k</a:t>
            </a:r>
            <a:r>
              <a:rPr lang="en-US" i="1" dirty="0" smtClean="0"/>
              <a:t>→∞−</a:t>
            </a:r>
            <a:r>
              <a:rPr lang="en-US" dirty="0" smtClean="0"/>
              <a:t>( </a:t>
            </a:r>
            <a:r>
              <a:rPr lang="en-US" i="1" dirty="0" err="1" smtClean="0"/>
              <a:t>d</a:t>
            </a:r>
            <a:r>
              <a:rPr lang="en-US" i="1" baseline="-25000" dirty="0" err="1" smtClean="0"/>
              <a:t>k</a:t>
            </a:r>
            <a:r>
              <a:rPr lang="en-US" i="1" dirty="0" smtClean="0"/>
              <a:t>/d</a:t>
            </a:r>
            <a:r>
              <a:rPr lang="en-US" i="1" baseline="-25000" dirty="0" smtClean="0"/>
              <a:t>k</a:t>
            </a:r>
            <a:r>
              <a:rPr lang="en-US" baseline="-25000" dirty="0" smtClean="0"/>
              <a:t>+1</a:t>
            </a:r>
            <a:r>
              <a:rPr lang="en-US" dirty="0" smtClean="0"/>
              <a:t>)</a:t>
            </a:r>
            <a:r>
              <a:rPr lang="en-US" i="1" dirty="0" smtClean="0"/>
              <a:t>. </a:t>
            </a:r>
            <a:endParaRPr lang="en-US" dirty="0"/>
          </a:p>
          <a:p>
            <a:r>
              <a:rPr lang="en-US" dirty="0"/>
              <a:t>The ratios </a:t>
            </a:r>
            <a:r>
              <a:rPr lang="en-US" i="1" dirty="0"/>
              <a:t>α </a:t>
            </a:r>
            <a:r>
              <a:rPr lang="en-US" dirty="0"/>
              <a:t>= (0</a:t>
            </a:r>
            <a:r>
              <a:rPr lang="en-US" i="1" dirty="0"/>
              <a:t>.</a:t>
            </a:r>
            <a:r>
              <a:rPr lang="en-US" dirty="0"/>
              <a:t>3090</a:t>
            </a:r>
            <a:r>
              <a:rPr lang="en-US" i="1" dirty="0"/>
              <a:t>/</a:t>
            </a:r>
            <a:r>
              <a:rPr lang="en-US" dirty="0"/>
              <a:t>0</a:t>
            </a:r>
            <a:r>
              <a:rPr lang="en-US" i="1" dirty="0"/>
              <a:t>.</a:t>
            </a:r>
            <a:r>
              <a:rPr lang="en-US" dirty="0"/>
              <a:t>1164) = 2</a:t>
            </a:r>
            <a:r>
              <a:rPr lang="en-US" i="1" dirty="0"/>
              <a:t>.</a:t>
            </a:r>
            <a:r>
              <a:rPr lang="en-US" dirty="0"/>
              <a:t>65 for </a:t>
            </a:r>
            <a:r>
              <a:rPr lang="en-US" i="1" dirty="0"/>
              <a:t>k </a:t>
            </a:r>
            <a:r>
              <a:rPr lang="en-US" dirty="0"/>
              <a:t>= 1 </a:t>
            </a:r>
            <a:endParaRPr lang="en-US" dirty="0" smtClean="0"/>
          </a:p>
          <a:p>
            <a:r>
              <a:rPr lang="en-US" dirty="0" smtClean="0"/>
              <a:t>and </a:t>
            </a:r>
            <a:r>
              <a:rPr lang="en-US" i="1" dirty="0"/>
              <a:t>α </a:t>
            </a:r>
            <a:r>
              <a:rPr lang="en-US" dirty="0"/>
              <a:t>= (0</a:t>
            </a:r>
            <a:r>
              <a:rPr lang="en-US" i="1" dirty="0"/>
              <a:t>.</a:t>
            </a:r>
            <a:r>
              <a:rPr lang="en-US" dirty="0"/>
              <a:t>1164</a:t>
            </a:r>
            <a:r>
              <a:rPr lang="en-US" i="1" dirty="0"/>
              <a:t>/</a:t>
            </a:r>
            <a:r>
              <a:rPr lang="en-US" dirty="0"/>
              <a:t>0</a:t>
            </a:r>
            <a:r>
              <a:rPr lang="en-US" i="1" dirty="0"/>
              <a:t>.</a:t>
            </a:r>
            <a:r>
              <a:rPr lang="en-US" dirty="0"/>
              <a:t>0460) = 2</a:t>
            </a:r>
            <a:r>
              <a:rPr lang="en-US" i="1" dirty="0"/>
              <a:t>.</a:t>
            </a:r>
            <a:r>
              <a:rPr lang="en-US" dirty="0"/>
              <a:t>53 for </a:t>
            </a:r>
            <a:r>
              <a:rPr lang="en-US" i="1" dirty="0"/>
              <a:t>k </a:t>
            </a:r>
            <a:r>
              <a:rPr lang="en-US" dirty="0"/>
              <a:t>= 2 </a:t>
            </a:r>
            <a:r>
              <a:rPr lang="en-US" dirty="0" smtClean="0"/>
              <a:t>are consistent </a:t>
            </a:r>
            <a:r>
              <a:rPr lang="en-US" dirty="0"/>
              <a:t>with the asymptotic value </a:t>
            </a:r>
            <a:r>
              <a:rPr lang="en-US" i="1" dirty="0"/>
              <a:t>α </a:t>
            </a:r>
            <a:r>
              <a:rPr lang="en-US" dirty="0"/>
              <a:t>= 2</a:t>
            </a:r>
            <a:r>
              <a:rPr lang="en-US" i="1" dirty="0"/>
              <a:t>.</a:t>
            </a:r>
            <a:r>
              <a:rPr lang="en-US" dirty="0"/>
              <a:t>5029078750958928485 </a:t>
            </a:r>
            <a:r>
              <a:rPr lang="en-US" i="1" dirty="0"/>
              <a:t>. . 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010066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qualitative </a:t>
            </a:r>
            <a:r>
              <a:rPr lang="en-US" dirty="0" smtClean="0"/>
              <a:t>arguments:</a:t>
            </a:r>
          </a:p>
          <a:p>
            <a:pPr lvl="1"/>
            <a:r>
              <a:rPr lang="en-US" dirty="0" smtClean="0"/>
              <a:t> </a:t>
            </a:r>
            <a:r>
              <a:rPr lang="en-US" dirty="0"/>
              <a:t>that suggest that the general behavior of the logistic </a:t>
            </a:r>
            <a:r>
              <a:rPr lang="en-US" dirty="0" smtClean="0"/>
              <a:t>map in </a:t>
            </a:r>
            <a:r>
              <a:rPr lang="en-US" dirty="0"/>
              <a:t>the period doubling regime is independent of the detailed form of </a:t>
            </a:r>
            <a:r>
              <a:rPr lang="en-US" i="1" dirty="0"/>
              <a:t>f</a:t>
            </a:r>
            <a:r>
              <a:rPr lang="en-US" dirty="0"/>
              <a:t>(</a:t>
            </a:r>
            <a:r>
              <a:rPr lang="en-US" i="1" dirty="0"/>
              <a:t>x</a:t>
            </a:r>
            <a:r>
              <a:rPr lang="en-US" dirty="0" smtClean="0"/>
              <a:t>).</a:t>
            </a:r>
          </a:p>
          <a:p>
            <a:r>
              <a:rPr lang="en-US" dirty="0"/>
              <a:t>doubling is characterized by self-similarities, </a:t>
            </a:r>
            <a:endParaRPr lang="en-US" dirty="0" smtClean="0"/>
          </a:p>
          <a:p>
            <a:pPr lvl="1"/>
            <a:r>
              <a:rPr lang="en-US" dirty="0" smtClean="0"/>
              <a:t>for </a:t>
            </a:r>
            <a:r>
              <a:rPr lang="en-US" dirty="0"/>
              <a:t>example, the period doublings look similar </a:t>
            </a:r>
            <a:r>
              <a:rPr lang="en-US" dirty="0" smtClean="0"/>
              <a:t>except for </a:t>
            </a:r>
            <a:r>
              <a:rPr lang="en-US" dirty="0"/>
              <a:t>a change of scale. </a:t>
            </a:r>
            <a:endParaRPr lang="en-US" dirty="0" smtClean="0"/>
          </a:p>
          <a:p>
            <a:pPr lvl="1"/>
            <a:r>
              <a:rPr lang="en-US" dirty="0" smtClean="0"/>
              <a:t>We </a:t>
            </a:r>
            <a:r>
              <a:rPr lang="en-US" dirty="0"/>
              <a:t>can demonstrate these similarities by comparing </a:t>
            </a:r>
            <a:r>
              <a:rPr lang="en-US" i="1" dirty="0"/>
              <a:t>f</a:t>
            </a:r>
            <a:r>
              <a:rPr lang="en-US" dirty="0"/>
              <a:t>(</a:t>
            </a:r>
            <a:r>
              <a:rPr lang="en-US" i="1" dirty="0"/>
              <a:t>x</a:t>
            </a:r>
            <a:r>
              <a:rPr lang="en-US" dirty="0"/>
              <a:t>) for </a:t>
            </a:r>
            <a:r>
              <a:rPr lang="en-US" i="1" dirty="0"/>
              <a:t>r </a:t>
            </a:r>
            <a:r>
              <a:rPr lang="en-US" dirty="0"/>
              <a:t>= </a:t>
            </a:r>
            <a:r>
              <a:rPr lang="en-US" i="1" dirty="0" smtClean="0"/>
              <a:t>s</a:t>
            </a:r>
            <a:r>
              <a:rPr lang="en-US" i="1" baseline="-25000" dirty="0" smtClean="0"/>
              <a:t>1</a:t>
            </a:r>
            <a:r>
              <a:rPr lang="en-US" sz="800" dirty="0" smtClean="0"/>
              <a:t> </a:t>
            </a:r>
            <a:r>
              <a:rPr lang="en-US" dirty="0"/>
              <a:t>= </a:t>
            </a:r>
            <a:r>
              <a:rPr lang="en-US" dirty="0" smtClean="0"/>
              <a:t>0</a:t>
            </a:r>
            <a:r>
              <a:rPr lang="en-US" i="1" dirty="0" smtClean="0"/>
              <a:t>.</a:t>
            </a:r>
            <a:r>
              <a:rPr lang="en-US" dirty="0" smtClean="0"/>
              <a:t>5 for </a:t>
            </a:r>
            <a:r>
              <a:rPr lang="en-US" dirty="0"/>
              <a:t>the </a:t>
            </a:r>
            <a:r>
              <a:rPr lang="en-US" dirty="0" err="1"/>
              <a:t>superstable</a:t>
            </a:r>
            <a:r>
              <a:rPr lang="en-US" dirty="0"/>
              <a:t> trajectory with period 1 to the function </a:t>
            </a:r>
            <a:r>
              <a:rPr lang="en-US" i="1" dirty="0" smtClean="0"/>
              <a:t>f</a:t>
            </a:r>
            <a:r>
              <a:rPr lang="en-US" i="1" baseline="30000" dirty="0" smtClean="0"/>
              <a:t>(</a:t>
            </a:r>
            <a:r>
              <a:rPr lang="en-US" altLang="zh-CN" i="1" baseline="30000" dirty="0" smtClean="0"/>
              <a:t>2</a:t>
            </a:r>
            <a:r>
              <a:rPr lang="en-US" i="1" baseline="30000" dirty="0" smtClean="0"/>
              <a:t>)</a:t>
            </a:r>
            <a:r>
              <a:rPr lang="en-US" sz="800" dirty="0" smtClean="0"/>
              <a:t> </a:t>
            </a:r>
            <a:r>
              <a:rPr lang="en-US" dirty="0" smtClean="0"/>
              <a:t>(</a:t>
            </a:r>
            <a:r>
              <a:rPr lang="en-US" i="1" dirty="0"/>
              <a:t>x</a:t>
            </a:r>
            <a:r>
              <a:rPr lang="en-US" dirty="0"/>
              <a:t>) for </a:t>
            </a:r>
            <a:r>
              <a:rPr lang="en-US" i="1" dirty="0"/>
              <a:t>r </a:t>
            </a:r>
            <a:r>
              <a:rPr lang="en-US" dirty="0"/>
              <a:t>= </a:t>
            </a:r>
            <a:r>
              <a:rPr lang="en-US" i="1" dirty="0" smtClean="0"/>
              <a:t>s</a:t>
            </a:r>
            <a:r>
              <a:rPr lang="en-US" altLang="zh-CN" i="1" baseline="-25000" dirty="0" smtClean="0"/>
              <a:t>1</a:t>
            </a:r>
            <a:r>
              <a:rPr lang="en-US" sz="800" dirty="0" smtClean="0"/>
              <a:t> </a:t>
            </a:r>
            <a:r>
              <a:rPr lang="en-US" i="1" dirty="0"/>
              <a:t>≈ </a:t>
            </a:r>
            <a:r>
              <a:rPr lang="en-US" dirty="0"/>
              <a:t>0</a:t>
            </a:r>
            <a:r>
              <a:rPr lang="en-US" i="1" dirty="0"/>
              <a:t>.</a:t>
            </a:r>
            <a:r>
              <a:rPr lang="en-US" dirty="0"/>
              <a:t>809017 for </a:t>
            </a:r>
            <a:r>
              <a:rPr lang="en-US" dirty="0" smtClean="0"/>
              <a:t>the </a:t>
            </a:r>
            <a:r>
              <a:rPr lang="en-US" dirty="0" err="1" smtClean="0"/>
              <a:t>superstable</a:t>
            </a:r>
            <a:r>
              <a:rPr lang="en-US" dirty="0" smtClean="0"/>
              <a:t> </a:t>
            </a:r>
            <a:r>
              <a:rPr lang="en-US" dirty="0"/>
              <a:t>trajectory of period 2</a:t>
            </a:r>
          </a:p>
        </p:txBody>
      </p:sp>
    </p:spTree>
    <p:extLst>
      <p:ext uri="{BB962C8B-B14F-4D97-AF65-F5344CB8AC3E}">
        <p14:creationId xmlns:p14="http://schemas.microsoft.com/office/powerpoint/2010/main" val="135677879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The function </a:t>
            </a:r>
            <a:r>
              <a:rPr lang="en-US" i="1" dirty="0"/>
              <a:t>f</a:t>
            </a:r>
            <a:r>
              <a:rPr lang="en-US" dirty="0"/>
              <a:t>(</a:t>
            </a:r>
            <a:r>
              <a:rPr lang="en-US" i="1" dirty="0"/>
              <a:t>x, r </a:t>
            </a:r>
            <a:r>
              <a:rPr lang="en-US" dirty="0"/>
              <a:t>= </a:t>
            </a:r>
            <a:r>
              <a:rPr lang="en-US" i="1" dirty="0"/>
              <a:t>s</a:t>
            </a:r>
            <a:r>
              <a:rPr lang="en-US" dirty="0"/>
              <a:t>1) has unstable </a:t>
            </a:r>
            <a:r>
              <a:rPr lang="en-US" dirty="0" smtClean="0"/>
              <a:t>fixed points </a:t>
            </a:r>
            <a:r>
              <a:rPr lang="en-US" dirty="0"/>
              <a:t>at </a:t>
            </a:r>
            <a:r>
              <a:rPr lang="en-US" i="1" dirty="0"/>
              <a:t>x </a:t>
            </a:r>
            <a:r>
              <a:rPr lang="en-US" dirty="0"/>
              <a:t>= 0 and </a:t>
            </a:r>
            <a:r>
              <a:rPr lang="en-US" i="1" dirty="0"/>
              <a:t>x </a:t>
            </a:r>
            <a:r>
              <a:rPr lang="en-US" dirty="0"/>
              <a:t>= 1 and a stable fixed point at </a:t>
            </a:r>
            <a:r>
              <a:rPr lang="en-US" i="1" dirty="0"/>
              <a:t>x </a:t>
            </a:r>
            <a:r>
              <a:rPr lang="en-US" dirty="0"/>
              <a:t>= 1</a:t>
            </a:r>
            <a:r>
              <a:rPr lang="en-US" i="1" dirty="0"/>
              <a:t>/</a:t>
            </a:r>
            <a:r>
              <a:rPr lang="en-US" dirty="0"/>
              <a:t>2. </a:t>
            </a:r>
            <a:endParaRPr lang="en-US" dirty="0" smtClean="0"/>
          </a:p>
          <a:p>
            <a:r>
              <a:rPr lang="en-US" dirty="0" smtClean="0"/>
              <a:t>Similarly </a:t>
            </a:r>
            <a:r>
              <a:rPr lang="en-US" dirty="0"/>
              <a:t>the function </a:t>
            </a:r>
            <a:r>
              <a:rPr lang="en-US" i="1" dirty="0"/>
              <a:t>f</a:t>
            </a:r>
            <a:r>
              <a:rPr lang="en-US" baseline="30000" dirty="0"/>
              <a:t>(2)</a:t>
            </a:r>
            <a:r>
              <a:rPr lang="en-US" dirty="0"/>
              <a:t>(</a:t>
            </a:r>
            <a:r>
              <a:rPr lang="en-US" i="1" dirty="0"/>
              <a:t>x, r </a:t>
            </a:r>
            <a:r>
              <a:rPr lang="en-US" dirty="0"/>
              <a:t>= </a:t>
            </a:r>
            <a:r>
              <a:rPr lang="en-US" i="1" dirty="0" smtClean="0"/>
              <a:t>s</a:t>
            </a:r>
            <a:r>
              <a:rPr lang="en-US" dirty="0" smtClean="0"/>
              <a:t>2) has </a:t>
            </a:r>
            <a:r>
              <a:rPr lang="en-US" dirty="0"/>
              <a:t>a stable fixed point at </a:t>
            </a:r>
            <a:r>
              <a:rPr lang="en-US" i="1" dirty="0"/>
              <a:t>x </a:t>
            </a:r>
            <a:r>
              <a:rPr lang="en-US" dirty="0"/>
              <a:t>= 1</a:t>
            </a:r>
            <a:r>
              <a:rPr lang="en-US" i="1" dirty="0"/>
              <a:t>/</a:t>
            </a:r>
            <a:r>
              <a:rPr lang="en-US" dirty="0"/>
              <a:t>2 and an unstable fixed point at </a:t>
            </a:r>
            <a:r>
              <a:rPr lang="en-US" i="1" dirty="0"/>
              <a:t>x ≈ </a:t>
            </a:r>
            <a:r>
              <a:rPr lang="en-US" dirty="0"/>
              <a:t>0</a:t>
            </a:r>
            <a:r>
              <a:rPr lang="en-US" i="1" dirty="0"/>
              <a:t>.</a:t>
            </a:r>
            <a:r>
              <a:rPr lang="en-US" dirty="0"/>
              <a:t>69098. </a:t>
            </a:r>
            <a:endParaRPr lang="en-US" dirty="0" smtClean="0"/>
          </a:p>
          <a:p>
            <a:r>
              <a:rPr lang="en-US" dirty="0" smtClean="0"/>
              <a:t>Note </a:t>
            </a:r>
            <a:r>
              <a:rPr lang="en-US" dirty="0"/>
              <a:t>the </a:t>
            </a:r>
            <a:r>
              <a:rPr lang="en-US" dirty="0" smtClean="0"/>
              <a:t>similar shape</a:t>
            </a:r>
            <a:r>
              <a:rPr lang="en-US" dirty="0"/>
              <a:t>, but different scale of the curves in the square </a:t>
            </a:r>
            <a:r>
              <a:rPr lang="en-US" dirty="0" smtClean="0"/>
              <a:t>boxes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13769086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convenient to rescale the population </a:t>
            </a:r>
            <a:endParaRPr lang="en-US" dirty="0" smtClean="0"/>
          </a:p>
          <a:p>
            <a:pPr lvl="1"/>
            <a:r>
              <a:rPr lang="en-US" dirty="0" smtClean="0"/>
              <a:t>by </a:t>
            </a:r>
            <a:r>
              <a:rPr lang="en-US" dirty="0"/>
              <a:t>letting </a:t>
            </a:r>
            <a:r>
              <a:rPr lang="en-US" i="1" dirty="0" err="1"/>
              <a:t>P</a:t>
            </a:r>
            <a:r>
              <a:rPr lang="en-US" i="1" baseline="-25000" dirty="0" err="1"/>
              <a:t>n</a:t>
            </a:r>
            <a:r>
              <a:rPr lang="en-US" i="1" dirty="0"/>
              <a:t> </a:t>
            </a:r>
            <a:r>
              <a:rPr lang="en-US" dirty="0"/>
              <a:t>= (</a:t>
            </a:r>
            <a:r>
              <a:rPr lang="en-US" i="1" dirty="0" smtClean="0"/>
              <a:t>a/b</a:t>
            </a:r>
            <a:r>
              <a:rPr lang="en-US" dirty="0" smtClean="0"/>
              <a:t>)</a:t>
            </a:r>
            <a:r>
              <a:rPr lang="en-US" i="1" dirty="0" err="1" smtClean="0"/>
              <a:t>x</a:t>
            </a:r>
            <a:r>
              <a:rPr lang="en-US" i="1" baseline="-25000" dirty="0" err="1" smtClean="0"/>
              <a:t>n</a:t>
            </a:r>
            <a:endParaRPr lang="en-US" dirty="0"/>
          </a:p>
          <a:p>
            <a:pPr lvl="1"/>
            <a:r>
              <a:rPr lang="en-US" i="1" dirty="0"/>
              <a:t>x</a:t>
            </a:r>
            <a:r>
              <a:rPr lang="en-US" i="1" baseline="-25000" dirty="0"/>
              <a:t>n</a:t>
            </a:r>
            <a:r>
              <a:rPr lang="en-US" baseline="-25000" dirty="0"/>
              <a:t>+1</a:t>
            </a:r>
            <a:r>
              <a:rPr lang="en-US" dirty="0"/>
              <a:t> = </a:t>
            </a:r>
            <a:r>
              <a:rPr lang="en-US" i="1" dirty="0" err="1"/>
              <a:t>ax</a:t>
            </a:r>
            <a:r>
              <a:rPr lang="en-US" i="1" baseline="-25000" dirty="0" err="1"/>
              <a:t>n</a:t>
            </a:r>
            <a:r>
              <a:rPr lang="en-US" dirty="0"/>
              <a:t>(1 </a:t>
            </a:r>
            <a:r>
              <a:rPr lang="en-US" i="1" dirty="0"/>
              <a:t>− </a:t>
            </a:r>
            <a:r>
              <a:rPr lang="en-US" i="1" dirty="0" err="1"/>
              <a:t>x</a:t>
            </a:r>
            <a:r>
              <a:rPr lang="en-US" i="1" baseline="-25000" dirty="0" err="1"/>
              <a:t>n</a:t>
            </a:r>
            <a:r>
              <a:rPr lang="en-US" dirty="0" smtClean="0"/>
              <a:t>)</a:t>
            </a:r>
            <a:endParaRPr lang="en-US" dirty="0"/>
          </a:p>
          <a:p>
            <a:r>
              <a:rPr lang="en-US" dirty="0"/>
              <a:t>The replacement of </a:t>
            </a:r>
            <a:r>
              <a:rPr lang="en-US" i="1" dirty="0" err="1"/>
              <a:t>P</a:t>
            </a:r>
            <a:r>
              <a:rPr lang="en-US" i="1" baseline="-25000" dirty="0" err="1"/>
              <a:t>n</a:t>
            </a:r>
            <a:r>
              <a:rPr lang="en-US" i="1" dirty="0"/>
              <a:t> </a:t>
            </a:r>
            <a:r>
              <a:rPr lang="en-US" dirty="0"/>
              <a:t>by </a:t>
            </a:r>
            <a:r>
              <a:rPr lang="en-US" i="1" dirty="0" err="1"/>
              <a:t>x</a:t>
            </a:r>
            <a:r>
              <a:rPr lang="en-US" i="1" baseline="-25000" dirty="0" err="1"/>
              <a:t>n</a:t>
            </a:r>
            <a:r>
              <a:rPr lang="en-US" i="1" dirty="0"/>
              <a:t> </a:t>
            </a:r>
            <a:r>
              <a:rPr lang="en-US" dirty="0"/>
              <a:t>changes the </a:t>
            </a:r>
            <a:r>
              <a:rPr lang="en-US" dirty="0" smtClean="0"/>
              <a:t>units. </a:t>
            </a:r>
          </a:p>
          <a:p>
            <a:r>
              <a:rPr lang="en-US" dirty="0" smtClean="0"/>
              <a:t>In </a:t>
            </a:r>
            <a:r>
              <a:rPr lang="en-US" dirty="0"/>
              <a:t>the standard </a:t>
            </a:r>
            <a:r>
              <a:rPr lang="en-US" dirty="0" smtClean="0"/>
              <a:t>form, </a:t>
            </a:r>
          </a:p>
          <a:p>
            <a:pPr lvl="1"/>
            <a:r>
              <a:rPr lang="en-US" dirty="0" smtClean="0"/>
              <a:t>the </a:t>
            </a:r>
            <a:r>
              <a:rPr lang="en-US" dirty="0"/>
              <a:t>parameter </a:t>
            </a:r>
            <a:r>
              <a:rPr lang="en-US" i="1" dirty="0"/>
              <a:t>r </a:t>
            </a:r>
            <a:r>
              <a:rPr lang="en-US" dirty="0"/>
              <a:t>= </a:t>
            </a:r>
            <a:r>
              <a:rPr lang="en-US" i="1" dirty="0"/>
              <a:t>a/</a:t>
            </a:r>
            <a:r>
              <a:rPr lang="en-US" dirty="0"/>
              <a:t>4 </a:t>
            </a:r>
            <a:endParaRPr lang="en-US" dirty="0" smtClean="0"/>
          </a:p>
          <a:p>
            <a:pPr lvl="1"/>
            <a:r>
              <a:rPr lang="en-US" dirty="0" smtClean="0"/>
              <a:t>And </a:t>
            </a:r>
            <a:r>
              <a:rPr lang="en-US" i="1" dirty="0" smtClean="0"/>
              <a:t>x</a:t>
            </a:r>
            <a:r>
              <a:rPr lang="en-US" i="1" baseline="-25000" dirty="0" smtClean="0"/>
              <a:t>n</a:t>
            </a:r>
            <a:r>
              <a:rPr lang="en-US" baseline="-25000" dirty="0" smtClean="0"/>
              <a:t>+1</a:t>
            </a:r>
            <a:r>
              <a:rPr lang="en-US" dirty="0" smtClean="0"/>
              <a:t> </a:t>
            </a:r>
            <a:r>
              <a:rPr lang="en-US" dirty="0"/>
              <a:t>= </a:t>
            </a:r>
            <a:r>
              <a:rPr lang="en-US" i="1" dirty="0"/>
              <a:t>f</a:t>
            </a:r>
            <a:r>
              <a:rPr lang="en-US" dirty="0"/>
              <a:t>(</a:t>
            </a:r>
            <a:r>
              <a:rPr lang="en-US" i="1" dirty="0" err="1"/>
              <a:t>x</a:t>
            </a:r>
            <a:r>
              <a:rPr lang="en-US" i="1" baseline="-25000" dirty="0" err="1"/>
              <a:t>n</a:t>
            </a:r>
            <a:r>
              <a:rPr lang="en-US" dirty="0"/>
              <a:t>) = 4</a:t>
            </a:r>
            <a:r>
              <a:rPr lang="en-US" i="1" dirty="0"/>
              <a:t>rx</a:t>
            </a:r>
            <a:r>
              <a:rPr lang="en-US" i="1" baseline="-25000" dirty="0"/>
              <a:t>n</a:t>
            </a:r>
            <a:r>
              <a:rPr lang="en-US" dirty="0"/>
              <a:t>(1 </a:t>
            </a:r>
            <a:r>
              <a:rPr lang="en-US" i="1" dirty="0"/>
              <a:t>− </a:t>
            </a:r>
            <a:r>
              <a:rPr lang="en-US" i="1" dirty="0" err="1"/>
              <a:t>x</a:t>
            </a:r>
            <a:r>
              <a:rPr lang="en-US" i="1" baseline="-25000" dirty="0" err="1"/>
              <a:t>n</a:t>
            </a:r>
            <a:r>
              <a:rPr lang="en-US" dirty="0" smtClean="0"/>
              <a:t>)</a:t>
            </a:r>
            <a:r>
              <a:rPr lang="en-US" i="1" dirty="0" smtClean="0"/>
              <a:t>.</a:t>
            </a:r>
          </a:p>
          <a:p>
            <a:pPr lvl="2"/>
            <a:r>
              <a:rPr lang="en-US" altLang="zh-CN" dirty="0"/>
              <a:t>that </a:t>
            </a:r>
            <a:r>
              <a:rPr lang="en-US" altLang="zh-CN" i="1" dirty="0"/>
              <a:t>x </a:t>
            </a:r>
            <a:r>
              <a:rPr lang="en-US" altLang="zh-CN" dirty="0"/>
              <a:t>is restricted to the interval 0 </a:t>
            </a:r>
            <a:r>
              <a:rPr lang="en-US" altLang="zh-CN" i="1" dirty="0"/>
              <a:t>≤ x ≤ </a:t>
            </a:r>
            <a:r>
              <a:rPr lang="en-US" altLang="zh-CN" dirty="0"/>
              <a:t>1 and 0 </a:t>
            </a:r>
            <a:r>
              <a:rPr lang="en-US" altLang="zh-CN" i="1" dirty="0"/>
              <a:t>&lt; r ≤ </a:t>
            </a:r>
            <a:r>
              <a:rPr lang="en-US" altLang="zh-CN" dirty="0"/>
              <a:t>1. </a:t>
            </a:r>
          </a:p>
        </p:txBody>
      </p:sp>
    </p:spTree>
    <p:extLst>
      <p:ext uri="{BB962C8B-B14F-4D97-AF65-F5344CB8AC3E}">
        <p14:creationId xmlns:p14="http://schemas.microsoft.com/office/powerpoint/2010/main" val="391142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This similarity is an example of scaling. </a:t>
            </a:r>
            <a:endParaRPr lang="en-US" dirty="0" smtClean="0"/>
          </a:p>
          <a:p>
            <a:r>
              <a:rPr lang="en-US" dirty="0" smtClean="0"/>
              <a:t>That </a:t>
            </a:r>
            <a:r>
              <a:rPr lang="en-US" dirty="0"/>
              <a:t>is, if we scale </a:t>
            </a:r>
            <a:r>
              <a:rPr lang="en-US" i="1" dirty="0"/>
              <a:t>f</a:t>
            </a:r>
            <a:r>
              <a:rPr lang="en-US" baseline="30000" dirty="0"/>
              <a:t>(2)</a:t>
            </a:r>
            <a:r>
              <a:rPr lang="en-US" dirty="0"/>
              <a:t> and </a:t>
            </a:r>
            <a:r>
              <a:rPr lang="en-US" dirty="0" smtClean="0"/>
              <a:t>change </a:t>
            </a:r>
            <a:r>
              <a:rPr lang="en-US" i="1" dirty="0" smtClean="0"/>
              <a:t>(renormalize</a:t>
            </a:r>
            <a:r>
              <a:rPr lang="en-US" i="1" dirty="0"/>
              <a:t>) </a:t>
            </a:r>
            <a:r>
              <a:rPr lang="en-US" dirty="0"/>
              <a:t>the </a:t>
            </a:r>
            <a:r>
              <a:rPr lang="en-US" dirty="0" smtClean="0"/>
              <a:t>value of </a:t>
            </a:r>
            <a:r>
              <a:rPr lang="en-US" i="1" dirty="0"/>
              <a:t>r</a:t>
            </a:r>
            <a:r>
              <a:rPr lang="en-US" dirty="0"/>
              <a:t>, we can compare </a:t>
            </a:r>
            <a:r>
              <a:rPr lang="en-US" i="1" dirty="0"/>
              <a:t>f</a:t>
            </a:r>
            <a:r>
              <a:rPr lang="en-US" baseline="30000" dirty="0"/>
              <a:t>(2)</a:t>
            </a:r>
            <a:r>
              <a:rPr lang="en-US" dirty="0"/>
              <a:t> to </a:t>
            </a:r>
            <a:r>
              <a:rPr lang="en-US" i="1" dirty="0"/>
              <a:t>f</a:t>
            </a:r>
            <a:r>
              <a:rPr lang="en-US" dirty="0"/>
              <a:t>. </a:t>
            </a:r>
            <a:endParaRPr lang="en-US" dirty="0" smtClean="0"/>
          </a:p>
          <a:p>
            <a:r>
              <a:rPr lang="en-US" dirty="0"/>
              <a:t>This graphical comparison is </a:t>
            </a:r>
            <a:r>
              <a:rPr lang="en-US" altLang="zh-CN" dirty="0" smtClean="0"/>
              <a:t>only </a:t>
            </a:r>
            <a:r>
              <a:rPr lang="en-US" dirty="0" smtClean="0"/>
              <a:t>suggestive</a:t>
            </a:r>
            <a:r>
              <a:rPr lang="en-US" dirty="0"/>
              <a:t>. 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14160706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/>
              <a:t>A precise approach shows that if we continue the comparison of the higher-order iterates, for example, </a:t>
            </a:r>
            <a:r>
              <a:rPr lang="en-US" altLang="zh-CN" i="1" dirty="0"/>
              <a:t>f</a:t>
            </a:r>
            <a:r>
              <a:rPr lang="en-US" altLang="zh-CN" baseline="30000" dirty="0"/>
              <a:t>(4)</a:t>
            </a:r>
            <a:r>
              <a:rPr lang="en-US" altLang="zh-CN" dirty="0"/>
              <a:t>(</a:t>
            </a:r>
            <a:r>
              <a:rPr lang="en-US" altLang="zh-CN" i="1" dirty="0"/>
              <a:t>x</a:t>
            </a:r>
            <a:r>
              <a:rPr lang="en-US" altLang="zh-CN" dirty="0"/>
              <a:t>) to </a:t>
            </a:r>
            <a:r>
              <a:rPr lang="en-US" altLang="zh-CN" i="1" dirty="0"/>
              <a:t>f</a:t>
            </a:r>
            <a:r>
              <a:rPr lang="en-US" altLang="zh-CN" baseline="30000" dirty="0"/>
              <a:t>(2)</a:t>
            </a:r>
            <a:r>
              <a:rPr lang="en-US" altLang="zh-CN" dirty="0"/>
              <a:t>(</a:t>
            </a:r>
            <a:r>
              <a:rPr lang="en-US" altLang="zh-CN" i="1" dirty="0"/>
              <a:t>x</a:t>
            </a:r>
            <a:r>
              <a:rPr lang="en-US" altLang="zh-CN" dirty="0"/>
              <a:t>), etc., the superposition of functions converges to a universal function that is independent of the form of the original function </a:t>
            </a:r>
            <a:r>
              <a:rPr lang="en-US" altLang="zh-CN" i="1" dirty="0"/>
              <a:t>f</a:t>
            </a:r>
            <a:r>
              <a:rPr lang="en-US" altLang="zh-CN" dirty="0"/>
              <a:t>(</a:t>
            </a:r>
            <a:r>
              <a:rPr lang="en-US" altLang="zh-CN" i="1" dirty="0"/>
              <a:t>x</a:t>
            </a:r>
            <a:r>
              <a:rPr lang="en-US" altLang="zh-CN" dirty="0"/>
              <a:t>).</a:t>
            </a:r>
          </a:p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429099106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Why is the universality of period doubling and the numbers </a:t>
            </a:r>
            <a:r>
              <a:rPr lang="en-US" i="1" dirty="0"/>
              <a:t>δ </a:t>
            </a:r>
            <a:r>
              <a:rPr lang="en-US" dirty="0"/>
              <a:t>and </a:t>
            </a:r>
            <a:r>
              <a:rPr lang="en-US" i="1" dirty="0"/>
              <a:t>α </a:t>
            </a:r>
            <a:r>
              <a:rPr lang="en-US" dirty="0"/>
              <a:t>more than a curiosity?</a:t>
            </a:r>
          </a:p>
          <a:p>
            <a:r>
              <a:rPr lang="en-US" dirty="0"/>
              <a:t>The reason is that because this behavior is independent of the details, there might exist </a:t>
            </a:r>
            <a:r>
              <a:rPr lang="en-US" dirty="0" smtClean="0"/>
              <a:t>realistic systems </a:t>
            </a:r>
            <a:r>
              <a:rPr lang="en-US" dirty="0"/>
              <a:t>whose underlying dynamics yield the same behavior as the logistic map. </a:t>
            </a:r>
            <a:endParaRPr lang="en-US" dirty="0" smtClean="0"/>
          </a:p>
          <a:p>
            <a:r>
              <a:rPr lang="en-US" dirty="0" smtClean="0"/>
              <a:t>Of </a:t>
            </a:r>
            <a:r>
              <a:rPr lang="en-US" dirty="0"/>
              <a:t>course, </a:t>
            </a:r>
            <a:r>
              <a:rPr lang="en-US" dirty="0" smtClean="0"/>
              <a:t>most physical </a:t>
            </a:r>
            <a:r>
              <a:rPr lang="en-US" dirty="0"/>
              <a:t>systems are described by differential rather than difference equations. 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416370006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altLang="zh-CN" dirty="0"/>
              <a:t>Can these systems exhibit period doubling behavior? </a:t>
            </a:r>
          </a:p>
          <a:p>
            <a:r>
              <a:rPr lang="en-US" altLang="zh-CN" dirty="0"/>
              <a:t>Several workers (cf. </a:t>
            </a:r>
            <a:r>
              <a:rPr lang="en-US" altLang="zh-CN" dirty="0" err="1"/>
              <a:t>Testa</a:t>
            </a:r>
            <a:r>
              <a:rPr lang="en-US" altLang="zh-CN" dirty="0"/>
              <a:t> et al.) have constructed nonlinear RLC circuits driven by an oscillatory source voltage. </a:t>
            </a:r>
          </a:p>
          <a:p>
            <a:r>
              <a:rPr lang="en-US" altLang="zh-CN" dirty="0"/>
              <a:t>The output voltage shows bifurcations, and the measured values of the exponents </a:t>
            </a:r>
            <a:r>
              <a:rPr lang="en-US" altLang="zh-CN" i="1" dirty="0"/>
              <a:t>δ </a:t>
            </a:r>
            <a:r>
              <a:rPr lang="en-US" altLang="zh-CN" dirty="0"/>
              <a:t>and </a:t>
            </a:r>
            <a:r>
              <a:rPr lang="en-US" altLang="zh-CN" i="1" dirty="0"/>
              <a:t>α </a:t>
            </a:r>
            <a:r>
              <a:rPr lang="en-US" altLang="zh-CN" dirty="0"/>
              <a:t>are consistent with the predictions of the logistic map.</a:t>
            </a:r>
          </a:p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427212932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 smtClean="0"/>
              <a:t>the </a:t>
            </a:r>
            <a:r>
              <a:rPr lang="en-US" dirty="0"/>
              <a:t>nature of turbulence in fluid systems</a:t>
            </a:r>
            <a:r>
              <a:rPr lang="en-US" dirty="0" smtClean="0"/>
              <a:t>.</a:t>
            </a:r>
          </a:p>
          <a:p>
            <a:r>
              <a:rPr lang="en-US" dirty="0" smtClean="0"/>
              <a:t>Consider </a:t>
            </a:r>
            <a:r>
              <a:rPr lang="en-US" dirty="0"/>
              <a:t>a </a:t>
            </a:r>
            <a:r>
              <a:rPr lang="en-US" dirty="0" smtClean="0"/>
              <a:t>stream of </a:t>
            </a:r>
            <a:r>
              <a:rPr lang="en-US" dirty="0"/>
              <a:t>water flowing past several obstacles. </a:t>
            </a:r>
            <a:endParaRPr lang="en-US" dirty="0" smtClean="0"/>
          </a:p>
          <a:p>
            <a:r>
              <a:rPr lang="en-US" dirty="0" smtClean="0"/>
              <a:t>At </a:t>
            </a:r>
            <a:r>
              <a:rPr lang="en-US" dirty="0"/>
              <a:t>low flow speeds, the water flows </a:t>
            </a:r>
            <a:r>
              <a:rPr lang="en-US" dirty="0" smtClean="0"/>
              <a:t>past obstacles </a:t>
            </a:r>
            <a:r>
              <a:rPr lang="en-US" dirty="0"/>
              <a:t>in a regular and time-independent fashion, called </a:t>
            </a:r>
            <a:r>
              <a:rPr lang="en-US" i="1" dirty="0"/>
              <a:t>laminar </a:t>
            </a:r>
            <a:r>
              <a:rPr lang="en-US" dirty="0"/>
              <a:t>flow. </a:t>
            </a:r>
            <a:endParaRPr lang="en-US" dirty="0" smtClean="0"/>
          </a:p>
          <a:p>
            <a:r>
              <a:rPr lang="en-US" dirty="0" smtClean="0"/>
              <a:t>As </a:t>
            </a:r>
            <a:r>
              <a:rPr lang="en-US" dirty="0"/>
              <a:t>the flow speed </a:t>
            </a:r>
            <a:r>
              <a:rPr lang="en-US" dirty="0" smtClean="0"/>
              <a:t>is increased </a:t>
            </a:r>
            <a:r>
              <a:rPr lang="en-US" dirty="0"/>
              <a:t>(as measured by a dimensionless parameter called the Reynolds number), some </a:t>
            </a:r>
            <a:r>
              <a:rPr lang="en-US" dirty="0" smtClean="0"/>
              <a:t>swirls develop</a:t>
            </a:r>
            <a:r>
              <a:rPr lang="en-US" dirty="0"/>
              <a:t>, but the motion is still time-independent. </a:t>
            </a:r>
            <a:endParaRPr lang="en-US" dirty="0" smtClean="0"/>
          </a:p>
          <a:p>
            <a:r>
              <a:rPr lang="en-US" dirty="0" smtClean="0"/>
              <a:t>As </a:t>
            </a:r>
            <a:r>
              <a:rPr lang="en-US" dirty="0"/>
              <a:t>the flow speed is increased still </a:t>
            </a:r>
            <a:r>
              <a:rPr lang="en-US" dirty="0" smtClean="0"/>
              <a:t>further, the </a:t>
            </a:r>
            <a:r>
              <a:rPr lang="en-US" dirty="0"/>
              <a:t>swirls break away and start moving downstream. </a:t>
            </a:r>
            <a:endParaRPr lang="en-US" dirty="0" smtClean="0"/>
          </a:p>
          <a:p>
            <a:r>
              <a:rPr lang="en-US" dirty="0" smtClean="0"/>
              <a:t>The </a:t>
            </a:r>
            <a:r>
              <a:rPr lang="en-US" dirty="0"/>
              <a:t>flow pattern as viewed from the </a:t>
            </a:r>
            <a:r>
              <a:rPr lang="en-US" dirty="0" smtClean="0"/>
              <a:t>bank becomes </a:t>
            </a:r>
            <a:r>
              <a:rPr lang="en-US" dirty="0"/>
              <a:t>time-dependent. </a:t>
            </a:r>
            <a:endParaRPr lang="en-US" dirty="0" smtClean="0"/>
          </a:p>
          <a:p>
            <a:r>
              <a:rPr lang="en-US" dirty="0" smtClean="0"/>
              <a:t>For </a:t>
            </a:r>
            <a:r>
              <a:rPr lang="en-US" dirty="0"/>
              <a:t>still larger flow speeds, the flow pattern becomes very complex </a:t>
            </a:r>
            <a:r>
              <a:rPr lang="en-US" dirty="0" smtClean="0"/>
              <a:t>and looks </a:t>
            </a:r>
            <a:r>
              <a:rPr lang="en-US" dirty="0"/>
              <a:t>random. We say that the flow pattern has made a transition from laminar flow to </a:t>
            </a:r>
            <a:r>
              <a:rPr lang="en-US" i="1" dirty="0" smtClean="0"/>
              <a:t>turbulent </a:t>
            </a:r>
            <a:r>
              <a:rPr lang="en-US" dirty="0" smtClean="0"/>
              <a:t>flow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71647678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/>
              <a:t>This qualitative description of the transition to chaos in fluid systems is superficially </a:t>
            </a:r>
            <a:r>
              <a:rPr lang="en-US" dirty="0" smtClean="0"/>
              <a:t>similar to </a:t>
            </a:r>
            <a:r>
              <a:rPr lang="en-US" dirty="0"/>
              <a:t>the description of the logistic map. </a:t>
            </a:r>
            <a:endParaRPr lang="en-US" dirty="0" smtClean="0"/>
          </a:p>
          <a:p>
            <a:r>
              <a:rPr lang="en-US" dirty="0" smtClean="0"/>
              <a:t>Can </a:t>
            </a:r>
            <a:r>
              <a:rPr lang="en-US" dirty="0"/>
              <a:t>fluid systems be analyzed in terms of the simple </a:t>
            </a:r>
            <a:r>
              <a:rPr lang="en-US" dirty="0" smtClean="0"/>
              <a:t>models of </a:t>
            </a:r>
            <a:r>
              <a:rPr lang="en-US" dirty="0"/>
              <a:t>the type we have discussed here? </a:t>
            </a:r>
            <a:endParaRPr lang="en-US" dirty="0" smtClean="0"/>
          </a:p>
          <a:p>
            <a:r>
              <a:rPr lang="en-US" dirty="0" smtClean="0"/>
              <a:t>In </a:t>
            </a:r>
            <a:r>
              <a:rPr lang="en-US" dirty="0"/>
              <a:t>a few instances such as turbulent convection in a </a:t>
            </a:r>
            <a:r>
              <a:rPr lang="en-US" dirty="0" smtClean="0"/>
              <a:t>heated saucepan</a:t>
            </a:r>
            <a:r>
              <a:rPr lang="en-US" dirty="0"/>
              <a:t>, period doubling and other types of transitions to turbulence have been observed. </a:t>
            </a:r>
            <a:endParaRPr lang="en-US" dirty="0" smtClean="0"/>
          </a:p>
          <a:p>
            <a:r>
              <a:rPr lang="en-US" dirty="0" smtClean="0"/>
              <a:t>The</a:t>
            </a:r>
            <a:r>
              <a:rPr lang="en-US" dirty="0"/>
              <a:t> </a:t>
            </a:r>
            <a:r>
              <a:rPr lang="en-US" dirty="0" smtClean="0"/>
              <a:t>type </a:t>
            </a:r>
            <a:r>
              <a:rPr lang="en-US" dirty="0"/>
              <a:t>of theory and analysis we have discussed has suggested new concepts and approaches, </a:t>
            </a:r>
            <a:r>
              <a:rPr lang="en-US" dirty="0" smtClean="0"/>
              <a:t>and the </a:t>
            </a:r>
            <a:r>
              <a:rPr lang="en-US" dirty="0"/>
              <a:t>study of turbulent flow is a subject of much current interest.</a:t>
            </a:r>
          </a:p>
        </p:txBody>
      </p:sp>
    </p:spTree>
    <p:extLst>
      <p:ext uri="{BB962C8B-B14F-4D97-AF65-F5344CB8AC3E}">
        <p14:creationId xmlns:p14="http://schemas.microsoft.com/office/powerpoint/2010/main" val="29550934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Measuring Chaos</a:t>
            </a:r>
            <a:endParaRPr 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How do we know if a system is chaotic? </a:t>
            </a:r>
            <a:endParaRPr lang="en-US" dirty="0" smtClean="0"/>
          </a:p>
          <a:p>
            <a:r>
              <a:rPr lang="en-US" dirty="0" smtClean="0"/>
              <a:t>The </a:t>
            </a:r>
            <a:r>
              <a:rPr lang="en-US" dirty="0"/>
              <a:t>most important characteristic of chaos is </a:t>
            </a:r>
            <a:r>
              <a:rPr lang="en-US" i="1" dirty="0" smtClean="0"/>
              <a:t>sensitivity to </a:t>
            </a:r>
            <a:r>
              <a:rPr lang="en-US" i="1" dirty="0"/>
              <a:t>initial conditions</a:t>
            </a:r>
            <a:r>
              <a:rPr lang="en-US" dirty="0"/>
              <a:t>. </a:t>
            </a:r>
            <a:endParaRPr lang="en-US" dirty="0" smtClean="0"/>
          </a:p>
          <a:p>
            <a:r>
              <a:rPr lang="en-US" dirty="0" smtClean="0"/>
              <a:t>We </a:t>
            </a:r>
            <a:r>
              <a:rPr lang="en-US" dirty="0"/>
              <a:t>found that the trajectories starting </a:t>
            </a:r>
            <a:r>
              <a:rPr lang="en-US" dirty="0" smtClean="0"/>
              <a:t>from </a:t>
            </a:r>
            <a:r>
              <a:rPr lang="en-US" i="1" dirty="0" smtClean="0"/>
              <a:t>x</a:t>
            </a:r>
            <a:r>
              <a:rPr lang="en-US" dirty="0" smtClean="0"/>
              <a:t>0 </a:t>
            </a:r>
            <a:r>
              <a:rPr lang="en-US" dirty="0"/>
              <a:t>= 0</a:t>
            </a:r>
            <a:r>
              <a:rPr lang="en-US" i="1" dirty="0"/>
              <a:t>.</a:t>
            </a:r>
            <a:r>
              <a:rPr lang="en-US" dirty="0"/>
              <a:t>5 and </a:t>
            </a:r>
            <a:r>
              <a:rPr lang="en-US" i="1" dirty="0"/>
              <a:t>x</a:t>
            </a:r>
            <a:r>
              <a:rPr lang="en-US" dirty="0"/>
              <a:t>0 = 0</a:t>
            </a:r>
            <a:r>
              <a:rPr lang="en-US" i="1" dirty="0"/>
              <a:t>.</a:t>
            </a:r>
            <a:r>
              <a:rPr lang="en-US" dirty="0"/>
              <a:t>5001 for </a:t>
            </a:r>
            <a:r>
              <a:rPr lang="en-US" i="1" dirty="0"/>
              <a:t>r </a:t>
            </a:r>
            <a:r>
              <a:rPr lang="en-US" dirty="0"/>
              <a:t>= 0</a:t>
            </a:r>
            <a:r>
              <a:rPr lang="en-US" i="1" dirty="0"/>
              <a:t>.</a:t>
            </a:r>
            <a:r>
              <a:rPr lang="en-US" dirty="0"/>
              <a:t>91 become very different after a small number of iterations</a:t>
            </a:r>
            <a:r>
              <a:rPr lang="en-US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2125307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Computers </a:t>
            </a:r>
            <a:r>
              <a:rPr lang="en-US" dirty="0"/>
              <a:t>only store floating numbers to a certain number of digits</a:t>
            </a:r>
            <a:r>
              <a:rPr lang="en-US" dirty="0" smtClean="0"/>
              <a:t>,</a:t>
            </a:r>
          </a:p>
          <a:p>
            <a:pPr lvl="1"/>
            <a:r>
              <a:rPr lang="en-US" dirty="0" smtClean="0"/>
              <a:t> the </a:t>
            </a:r>
            <a:r>
              <a:rPr lang="en-US" dirty="0"/>
              <a:t>implication of this </a:t>
            </a:r>
            <a:r>
              <a:rPr lang="en-US" dirty="0" smtClean="0"/>
              <a:t>result: our </a:t>
            </a:r>
            <a:r>
              <a:rPr lang="en-US" dirty="0"/>
              <a:t>numerical predictions of the trajectories of chaotic systems are restricted to small time intervals. </a:t>
            </a:r>
          </a:p>
          <a:p>
            <a:r>
              <a:rPr lang="en-US" dirty="0" smtClean="0"/>
              <a:t>Sensitivity </a:t>
            </a:r>
            <a:r>
              <a:rPr lang="en-US" dirty="0"/>
              <a:t>to initial conditions implies that even though the logistic map is deterministic, our ability to make numerical predictions of its trajectory is limited.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4180362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How can we quantify this lack of predictably? </a:t>
            </a:r>
            <a:endParaRPr lang="en-US" dirty="0" smtClean="0"/>
          </a:p>
          <a:p>
            <a:r>
              <a:rPr lang="en-US" dirty="0" smtClean="0"/>
              <a:t>In </a:t>
            </a:r>
            <a:r>
              <a:rPr lang="en-US" dirty="0"/>
              <a:t>general, if we start two identical </a:t>
            </a:r>
            <a:r>
              <a:rPr lang="en-US" dirty="0" smtClean="0"/>
              <a:t>dynamical systems </a:t>
            </a:r>
            <a:r>
              <a:rPr lang="en-US" dirty="0"/>
              <a:t>from slightly different initial conditions, we expect that the difference between the </a:t>
            </a:r>
            <a:r>
              <a:rPr lang="en-US" dirty="0" smtClean="0"/>
              <a:t>trajec</a:t>
            </a:r>
            <a:r>
              <a:rPr lang="en-US" dirty="0"/>
              <a:t>tories will increase as a function of </a:t>
            </a:r>
            <a:r>
              <a:rPr lang="en-US" i="1" dirty="0"/>
              <a:t>n</a:t>
            </a:r>
            <a:r>
              <a:rPr lang="en-US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428386876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0"/>
            <a:ext cx="2530624" cy="6858000"/>
          </a:xfrm>
        </p:spPr>
        <p:txBody>
          <a:bodyPr>
            <a:normAutofit fontScale="77500" lnSpcReduction="20000"/>
          </a:bodyPr>
          <a:lstStyle/>
          <a:p>
            <a:r>
              <a:rPr lang="en-US" dirty="0"/>
              <a:t>In </a:t>
            </a:r>
            <a:r>
              <a:rPr lang="en-US" dirty="0" smtClean="0"/>
              <a:t>Figure here we </a:t>
            </a:r>
            <a:r>
              <a:rPr lang="en-US" dirty="0"/>
              <a:t>show a plot of the difference </a:t>
            </a:r>
            <a:r>
              <a:rPr lang="en-US" i="1" dirty="0"/>
              <a:t>|</a:t>
            </a:r>
            <a:r>
              <a:rPr lang="en-US" dirty="0" err="1"/>
              <a:t>Δ</a:t>
            </a:r>
            <a:r>
              <a:rPr lang="en-US" i="1" dirty="0" err="1"/>
              <a:t>x</a:t>
            </a:r>
            <a:r>
              <a:rPr lang="en-US" i="1" baseline="-25000" dirty="0" err="1"/>
              <a:t>n</a:t>
            </a:r>
            <a:r>
              <a:rPr lang="en-US" i="1" dirty="0"/>
              <a:t>| </a:t>
            </a:r>
            <a:r>
              <a:rPr lang="en-US" dirty="0" smtClean="0"/>
              <a:t>versus </a:t>
            </a:r>
            <a:r>
              <a:rPr lang="en-US" i="1" dirty="0" smtClean="0"/>
              <a:t>n. </a:t>
            </a:r>
          </a:p>
          <a:p>
            <a:r>
              <a:rPr lang="en-US" dirty="0" smtClean="0"/>
              <a:t>We </a:t>
            </a:r>
            <a:r>
              <a:rPr lang="en-US" dirty="0"/>
              <a:t>see that roughly speaking, ln </a:t>
            </a:r>
            <a:r>
              <a:rPr lang="en-US" i="1" dirty="0"/>
              <a:t>|</a:t>
            </a:r>
            <a:r>
              <a:rPr lang="en-US" dirty="0" err="1"/>
              <a:t>Δ</a:t>
            </a:r>
            <a:r>
              <a:rPr lang="en-US" i="1" dirty="0" err="1"/>
              <a:t>x</a:t>
            </a:r>
            <a:r>
              <a:rPr lang="en-US" i="1" baseline="-25000" dirty="0" err="1"/>
              <a:t>n</a:t>
            </a:r>
            <a:r>
              <a:rPr lang="en-US" i="1" dirty="0"/>
              <a:t>| </a:t>
            </a:r>
            <a:r>
              <a:rPr lang="en-US" dirty="0"/>
              <a:t>is a </a:t>
            </a:r>
            <a:r>
              <a:rPr lang="en-US" dirty="0" smtClean="0"/>
              <a:t>linearly increasing </a:t>
            </a:r>
            <a:r>
              <a:rPr lang="en-US" dirty="0"/>
              <a:t>function of </a:t>
            </a:r>
            <a:r>
              <a:rPr lang="en-US" i="1" dirty="0"/>
              <a:t>n</a:t>
            </a:r>
            <a:r>
              <a:rPr lang="en-US" dirty="0"/>
              <a:t>. </a:t>
            </a:r>
            <a:endParaRPr lang="en-US" dirty="0" smtClean="0"/>
          </a:p>
          <a:p>
            <a:r>
              <a:rPr lang="en-US" dirty="0" smtClean="0"/>
              <a:t>This </a:t>
            </a:r>
            <a:r>
              <a:rPr lang="en-US" dirty="0"/>
              <a:t>result indicates that the separation between the trajectories </a:t>
            </a:r>
            <a:r>
              <a:rPr lang="en-US" dirty="0" smtClean="0"/>
              <a:t>grows exponentially </a:t>
            </a:r>
            <a:r>
              <a:rPr lang="en-US" dirty="0"/>
              <a:t>if the system is chaotic.</a:t>
            </a:r>
          </a:p>
          <a:p>
            <a:endParaRPr lang="en-US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633" t="20040" r="18232" b="7937"/>
          <a:stretch/>
        </p:blipFill>
        <p:spPr bwMode="auto">
          <a:xfrm>
            <a:off x="2843808" y="1124744"/>
            <a:ext cx="6287679" cy="40977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4925363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form of </a:t>
            </a:r>
            <a:r>
              <a:rPr lang="en-US" i="1" dirty="0"/>
              <a:t>f</a:t>
            </a:r>
            <a:r>
              <a:rPr lang="en-US" dirty="0"/>
              <a:t>(</a:t>
            </a:r>
            <a:r>
              <a:rPr lang="en-US" i="1" dirty="0"/>
              <a:t>x</a:t>
            </a:r>
            <a:r>
              <a:rPr lang="en-US" dirty="0"/>
              <a:t>) </a:t>
            </a:r>
            <a:r>
              <a:rPr lang="en-US" dirty="0" smtClean="0"/>
              <a:t>is </a:t>
            </a:r>
            <a:r>
              <a:rPr lang="en-US" dirty="0"/>
              <a:t>known as the </a:t>
            </a:r>
            <a:r>
              <a:rPr lang="en-US" i="1" dirty="0"/>
              <a:t>logistic </a:t>
            </a:r>
            <a:r>
              <a:rPr lang="en-US" dirty="0"/>
              <a:t>map. </a:t>
            </a:r>
            <a:endParaRPr lang="en-US" dirty="0" smtClean="0"/>
          </a:p>
          <a:p>
            <a:r>
              <a:rPr lang="en-US" dirty="0" smtClean="0"/>
              <a:t>The </a:t>
            </a:r>
            <a:r>
              <a:rPr lang="en-US" dirty="0"/>
              <a:t>logistic map is a simple </a:t>
            </a:r>
            <a:r>
              <a:rPr lang="en-US" dirty="0" smtClean="0"/>
              <a:t>example of </a:t>
            </a:r>
            <a:r>
              <a:rPr lang="en-US" dirty="0"/>
              <a:t>a </a:t>
            </a:r>
            <a:r>
              <a:rPr lang="en-US" i="1" dirty="0"/>
              <a:t>dynamical system</a:t>
            </a:r>
            <a:r>
              <a:rPr lang="en-US" dirty="0"/>
              <a:t>, </a:t>
            </a:r>
            <a:endParaRPr lang="en-US" dirty="0" smtClean="0"/>
          </a:p>
          <a:p>
            <a:pPr lvl="1"/>
            <a:r>
              <a:rPr lang="en-US" dirty="0" smtClean="0"/>
              <a:t> </a:t>
            </a:r>
            <a:r>
              <a:rPr lang="en-US" dirty="0"/>
              <a:t>the map is a deterministic, mathematical prescription for </a:t>
            </a:r>
            <a:r>
              <a:rPr lang="en-US" dirty="0" smtClean="0"/>
              <a:t>finding the </a:t>
            </a:r>
            <a:r>
              <a:rPr lang="en-US" dirty="0"/>
              <a:t>future state of a system given its present state.</a:t>
            </a:r>
          </a:p>
        </p:txBody>
      </p:sp>
    </p:spTree>
    <p:extLst>
      <p:ext uri="{BB962C8B-B14F-4D97-AF65-F5344CB8AC3E}">
        <p14:creationId xmlns:p14="http://schemas.microsoft.com/office/powerpoint/2010/main" val="565672752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This </a:t>
            </a:r>
            <a:r>
              <a:rPr lang="en-US" dirty="0"/>
              <a:t>divergence of the trajectories can be described by </a:t>
            </a:r>
            <a:r>
              <a:rPr lang="en-US" dirty="0" smtClean="0"/>
              <a:t>the </a:t>
            </a:r>
            <a:r>
              <a:rPr lang="en-US" i="1" dirty="0" err="1" smtClean="0"/>
              <a:t>Lyapunov</a:t>
            </a:r>
            <a:r>
              <a:rPr lang="en-US" i="1" dirty="0" smtClean="0"/>
              <a:t> </a:t>
            </a:r>
            <a:r>
              <a:rPr lang="en-US" dirty="0"/>
              <a:t>exponent </a:t>
            </a:r>
            <a:r>
              <a:rPr lang="en-US" i="1" dirty="0"/>
              <a:t>λ</a:t>
            </a:r>
            <a:r>
              <a:rPr lang="en-US" dirty="0"/>
              <a:t>, which is defined by the relation:</a:t>
            </a:r>
          </a:p>
          <a:p>
            <a:r>
              <a:rPr lang="el-GR" i="1" dirty="0"/>
              <a:t>|</a:t>
            </a:r>
            <a:r>
              <a:rPr lang="el-GR" dirty="0"/>
              <a:t>Δ</a:t>
            </a:r>
            <a:r>
              <a:rPr lang="en-US" i="1" dirty="0" err="1"/>
              <a:t>x</a:t>
            </a:r>
            <a:r>
              <a:rPr lang="en-US" i="1" baseline="-25000" dirty="0" err="1"/>
              <a:t>n</a:t>
            </a:r>
            <a:r>
              <a:rPr lang="en-US" i="1" dirty="0"/>
              <a:t>| </a:t>
            </a:r>
            <a:r>
              <a:rPr lang="en-US" dirty="0"/>
              <a:t>= </a:t>
            </a:r>
            <a:r>
              <a:rPr lang="en-US" i="1" dirty="0"/>
              <a:t>|</a:t>
            </a:r>
            <a:r>
              <a:rPr lang="el-GR" dirty="0"/>
              <a:t>Δ</a:t>
            </a:r>
            <a:r>
              <a:rPr lang="en-US" i="1" dirty="0"/>
              <a:t>x</a:t>
            </a:r>
            <a:r>
              <a:rPr lang="en-US" baseline="-25000" dirty="0"/>
              <a:t>0</a:t>
            </a:r>
            <a:r>
              <a:rPr lang="en-US" i="1" dirty="0"/>
              <a:t>| e</a:t>
            </a:r>
            <a:r>
              <a:rPr lang="el-GR" i="1" baseline="30000" dirty="0"/>
              <a:t>λ</a:t>
            </a:r>
            <a:r>
              <a:rPr lang="en-US" i="1" baseline="30000" dirty="0"/>
              <a:t>n</a:t>
            </a:r>
            <a:r>
              <a:rPr lang="en-US" i="1" dirty="0"/>
              <a:t>, </a:t>
            </a:r>
            <a:r>
              <a:rPr lang="en-US" dirty="0" smtClean="0"/>
              <a:t>where </a:t>
            </a:r>
            <a:r>
              <a:rPr lang="en-US" dirty="0" err="1"/>
              <a:t>Δ</a:t>
            </a:r>
            <a:r>
              <a:rPr lang="en-US" i="1" dirty="0" err="1"/>
              <a:t>x</a:t>
            </a:r>
            <a:r>
              <a:rPr lang="en-US" i="1" baseline="-25000" dirty="0" err="1"/>
              <a:t>n</a:t>
            </a:r>
            <a:r>
              <a:rPr lang="en-US" i="1" dirty="0"/>
              <a:t> </a:t>
            </a:r>
            <a:r>
              <a:rPr lang="en-US" dirty="0"/>
              <a:t>is the difference between the trajectories at time </a:t>
            </a:r>
            <a:r>
              <a:rPr lang="en-US" i="1" dirty="0"/>
              <a:t>n</a:t>
            </a:r>
            <a:r>
              <a:rPr lang="en-US" dirty="0"/>
              <a:t>. </a:t>
            </a:r>
            <a:endParaRPr lang="en-US" dirty="0" smtClean="0"/>
          </a:p>
          <a:p>
            <a:r>
              <a:rPr lang="en-US" dirty="0" smtClean="0"/>
              <a:t>If </a:t>
            </a:r>
            <a:r>
              <a:rPr lang="en-US" dirty="0"/>
              <a:t>the </a:t>
            </a:r>
            <a:r>
              <a:rPr lang="en-US" dirty="0" err="1"/>
              <a:t>Lyapunov</a:t>
            </a:r>
            <a:r>
              <a:rPr lang="en-US" dirty="0"/>
              <a:t> exponent </a:t>
            </a:r>
            <a:r>
              <a:rPr lang="en-US" i="1" dirty="0"/>
              <a:t>λ </a:t>
            </a:r>
            <a:r>
              <a:rPr lang="en-US" dirty="0" smtClean="0"/>
              <a:t>is positive</a:t>
            </a:r>
            <a:r>
              <a:rPr lang="en-US" dirty="0"/>
              <a:t>, then nearby trajectories diverge exponentially. </a:t>
            </a:r>
            <a:endParaRPr lang="en-US" dirty="0" smtClean="0"/>
          </a:p>
          <a:p>
            <a:r>
              <a:rPr lang="en-US" dirty="0" smtClean="0"/>
              <a:t>Chaotic </a:t>
            </a:r>
            <a:r>
              <a:rPr lang="en-US" dirty="0"/>
              <a:t>behavior is characterized by </a:t>
            </a:r>
            <a:r>
              <a:rPr lang="en-US" dirty="0" smtClean="0"/>
              <a:t>the </a:t>
            </a:r>
            <a:r>
              <a:rPr lang="en-US" i="1" dirty="0" smtClean="0"/>
              <a:t>exponential </a:t>
            </a:r>
            <a:r>
              <a:rPr lang="en-US" i="1" dirty="0"/>
              <a:t>divergence of nearby trajectories</a:t>
            </a:r>
            <a:r>
              <a:rPr lang="en-US" dirty="0" smtClean="0"/>
              <a:t>.</a:t>
            </a:r>
          </a:p>
          <a:p>
            <a:r>
              <a:rPr lang="en-US" altLang="zh-CN" dirty="0" smtClean="0"/>
              <a:t>Any suggestions on how to measure it?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3201849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/>
              <a:t>A naive way of measuring the </a:t>
            </a:r>
            <a:r>
              <a:rPr lang="en-US" dirty="0" err="1"/>
              <a:t>Lyapunov</a:t>
            </a:r>
            <a:r>
              <a:rPr lang="en-US" dirty="0"/>
              <a:t> exponent </a:t>
            </a:r>
            <a:r>
              <a:rPr lang="en-US" i="1" dirty="0"/>
              <a:t>λ </a:t>
            </a:r>
            <a:r>
              <a:rPr lang="en-US" dirty="0"/>
              <a:t>is to run the same dynamical </a:t>
            </a:r>
            <a:r>
              <a:rPr lang="en-US" dirty="0" smtClean="0"/>
              <a:t>system twice </a:t>
            </a:r>
            <a:r>
              <a:rPr lang="en-US" dirty="0"/>
              <a:t>with slightly different initial conditions and measure the difference of the trajectories as </a:t>
            </a:r>
            <a:r>
              <a:rPr lang="en-US" dirty="0" smtClean="0"/>
              <a:t>a function </a:t>
            </a:r>
            <a:r>
              <a:rPr lang="en-US" dirty="0"/>
              <a:t>of </a:t>
            </a:r>
            <a:r>
              <a:rPr lang="en-US" i="1" dirty="0"/>
              <a:t>n</a:t>
            </a:r>
            <a:r>
              <a:rPr lang="en-US" dirty="0"/>
              <a:t>. </a:t>
            </a:r>
            <a:endParaRPr lang="en-US" dirty="0" smtClean="0"/>
          </a:p>
          <a:p>
            <a:r>
              <a:rPr lang="en-US" dirty="0"/>
              <a:t>Because the rate of separation of </a:t>
            </a:r>
            <a:r>
              <a:rPr lang="en-US" dirty="0" smtClean="0"/>
              <a:t>the trajectories </a:t>
            </a:r>
            <a:r>
              <a:rPr lang="en-US" dirty="0"/>
              <a:t>might depend on the choice of </a:t>
            </a:r>
            <a:r>
              <a:rPr lang="en-US" i="1" dirty="0"/>
              <a:t>x</a:t>
            </a:r>
            <a:r>
              <a:rPr lang="en-US" baseline="-25000" dirty="0"/>
              <a:t>0</a:t>
            </a:r>
            <a:r>
              <a:rPr lang="en-US" dirty="0"/>
              <a:t>, a better method would be to compute the rate </a:t>
            </a:r>
            <a:r>
              <a:rPr lang="en-US" dirty="0" smtClean="0"/>
              <a:t>of separation </a:t>
            </a:r>
            <a:r>
              <a:rPr lang="en-US" dirty="0"/>
              <a:t>for many values of </a:t>
            </a:r>
            <a:r>
              <a:rPr lang="en-US" i="1" dirty="0"/>
              <a:t>x</a:t>
            </a:r>
            <a:r>
              <a:rPr lang="en-US" baseline="-25000" dirty="0"/>
              <a:t>0</a:t>
            </a:r>
            <a:r>
              <a:rPr lang="en-US" dirty="0"/>
              <a:t>. </a:t>
            </a:r>
            <a:endParaRPr lang="en-US" dirty="0" smtClean="0"/>
          </a:p>
          <a:p>
            <a:r>
              <a:rPr lang="en-US" dirty="0" smtClean="0"/>
              <a:t>This </a:t>
            </a:r>
            <a:r>
              <a:rPr lang="en-US" dirty="0"/>
              <a:t>method would be tedious, because we would have to fit </a:t>
            </a:r>
            <a:r>
              <a:rPr lang="en-US" dirty="0" smtClean="0"/>
              <a:t>the separation for </a:t>
            </a:r>
            <a:r>
              <a:rPr lang="en-US" dirty="0"/>
              <a:t>each value of </a:t>
            </a:r>
            <a:r>
              <a:rPr lang="en-US" i="1" dirty="0"/>
              <a:t>x</a:t>
            </a:r>
            <a:r>
              <a:rPr lang="en-US" baseline="-25000" dirty="0"/>
              <a:t>0</a:t>
            </a:r>
            <a:r>
              <a:rPr lang="en-US" dirty="0"/>
              <a:t> and then determine an average value of </a:t>
            </a:r>
            <a:r>
              <a:rPr lang="en-US" i="1" dirty="0"/>
              <a:t>λ</a:t>
            </a:r>
            <a:r>
              <a:rPr lang="en-US" dirty="0"/>
              <a:t>.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993318406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A more important limitation of the naive method is that because the trajectory is </a:t>
            </a:r>
            <a:r>
              <a:rPr lang="en-US" dirty="0" smtClean="0"/>
              <a:t>restricted to </a:t>
            </a:r>
            <a:r>
              <a:rPr lang="en-US" dirty="0"/>
              <a:t>the unit interval, </a:t>
            </a:r>
            <a:endParaRPr lang="en-US" dirty="0" smtClean="0"/>
          </a:p>
          <a:p>
            <a:pPr lvl="1"/>
            <a:r>
              <a:rPr lang="en-US" dirty="0" smtClean="0"/>
              <a:t>the </a:t>
            </a:r>
            <a:r>
              <a:rPr lang="en-US" dirty="0"/>
              <a:t>separation </a:t>
            </a:r>
            <a:r>
              <a:rPr lang="en-US" i="1" dirty="0"/>
              <a:t>|</a:t>
            </a:r>
            <a:r>
              <a:rPr lang="en-US" dirty="0" err="1"/>
              <a:t>Δ</a:t>
            </a:r>
            <a:r>
              <a:rPr lang="en-US" i="1" dirty="0" err="1"/>
              <a:t>x</a:t>
            </a:r>
            <a:r>
              <a:rPr lang="en-US" i="1" baseline="-25000" dirty="0" err="1"/>
              <a:t>n</a:t>
            </a:r>
            <a:r>
              <a:rPr lang="en-US" i="1" dirty="0"/>
              <a:t>| </a:t>
            </a:r>
            <a:r>
              <a:rPr lang="en-US" dirty="0"/>
              <a:t>ceases to increase when </a:t>
            </a:r>
            <a:r>
              <a:rPr lang="en-US" i="1" dirty="0"/>
              <a:t>n </a:t>
            </a:r>
            <a:r>
              <a:rPr lang="en-US" dirty="0"/>
              <a:t>becomes sufficiently large.</a:t>
            </a:r>
          </a:p>
          <a:p>
            <a:r>
              <a:rPr lang="en-US" dirty="0"/>
              <a:t>Fortunately, there is a better way of determining </a:t>
            </a:r>
            <a:r>
              <a:rPr lang="en-US" i="1" dirty="0"/>
              <a:t>λ</a:t>
            </a:r>
            <a:r>
              <a:rPr lang="en-US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2191075164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593477"/>
            <a:ext cx="8229600" cy="4525963"/>
          </a:xfrm>
        </p:spPr>
        <p:txBody>
          <a:bodyPr>
            <a:normAutofit/>
          </a:bodyPr>
          <a:lstStyle/>
          <a:p>
            <a:r>
              <a:rPr lang="en-US" dirty="0"/>
              <a:t>We take the natural logarithm of both </a:t>
            </a:r>
            <a:r>
              <a:rPr lang="en-US" dirty="0" smtClean="0"/>
              <a:t>sides of the definition  </a:t>
            </a:r>
            <a:r>
              <a:rPr lang="en-US" dirty="0"/>
              <a:t>and write </a:t>
            </a:r>
            <a:r>
              <a:rPr lang="el-GR" i="1" dirty="0"/>
              <a:t>λ </a:t>
            </a:r>
            <a:r>
              <a:rPr lang="en-US" dirty="0"/>
              <a:t>as</a:t>
            </a:r>
          </a:p>
          <a:p>
            <a:r>
              <a:rPr lang="el-GR" i="1" dirty="0"/>
              <a:t>λ </a:t>
            </a:r>
            <a:r>
              <a:rPr lang="el-GR" dirty="0" smtClean="0"/>
              <a:t>=</a:t>
            </a:r>
            <a:r>
              <a:rPr lang="en-US" dirty="0" smtClean="0"/>
              <a:t>1/</a:t>
            </a:r>
            <a:r>
              <a:rPr lang="en-US" i="1" dirty="0" smtClean="0"/>
              <a:t>n</a:t>
            </a:r>
            <a:r>
              <a:rPr lang="en-US" i="1" dirty="0"/>
              <a:t> </a:t>
            </a:r>
            <a:r>
              <a:rPr lang="en-US" dirty="0" smtClean="0"/>
              <a:t>ln</a:t>
            </a:r>
            <a:r>
              <a:rPr lang="en-US" dirty="0"/>
              <a:t> </a:t>
            </a:r>
            <a:r>
              <a:rPr lang="en-US" dirty="0" smtClean="0"/>
              <a:t>|</a:t>
            </a:r>
            <a:r>
              <a:rPr lang="el-GR" dirty="0" smtClean="0"/>
              <a:t>Δ</a:t>
            </a:r>
            <a:r>
              <a:rPr lang="en-US" i="1" dirty="0" err="1" smtClean="0"/>
              <a:t>x</a:t>
            </a:r>
            <a:r>
              <a:rPr lang="en-US" i="1" baseline="-25000" dirty="0" err="1" smtClean="0"/>
              <a:t>n</a:t>
            </a:r>
            <a:r>
              <a:rPr lang="en-US" dirty="0" smtClean="0"/>
              <a:t>/</a:t>
            </a:r>
            <a:r>
              <a:rPr lang="el-GR" dirty="0" smtClean="0"/>
              <a:t>Δ</a:t>
            </a:r>
            <a:r>
              <a:rPr lang="en-US" i="1" dirty="0" smtClean="0"/>
              <a:t>x</a:t>
            </a:r>
            <a:r>
              <a:rPr lang="en-US" baseline="-25000" dirty="0" smtClean="0"/>
              <a:t>0</a:t>
            </a:r>
            <a:r>
              <a:rPr lang="en-US" dirty="0" smtClean="0"/>
              <a:t>|</a:t>
            </a:r>
            <a:r>
              <a:rPr lang="en-US" i="1" dirty="0" smtClean="0"/>
              <a:t>.</a:t>
            </a:r>
            <a:endParaRPr lang="en-US" dirty="0"/>
          </a:p>
          <a:p>
            <a:r>
              <a:rPr lang="en-US" dirty="0"/>
              <a:t>Because we want to use the data from the entire </a:t>
            </a:r>
            <a:r>
              <a:rPr lang="en-US" dirty="0" smtClean="0"/>
              <a:t>trajectory </a:t>
            </a:r>
            <a:r>
              <a:rPr lang="en-US" dirty="0"/>
              <a:t>after the transient behavior has </a:t>
            </a:r>
            <a:r>
              <a:rPr lang="en-US" dirty="0" smtClean="0"/>
              <a:t>ended, we </a:t>
            </a:r>
            <a:r>
              <a:rPr lang="en-US" dirty="0"/>
              <a:t>use the fact that</a:t>
            </a: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414" t="58333" r="39793" b="23016"/>
          <a:stretch/>
        </p:blipFill>
        <p:spPr bwMode="auto">
          <a:xfrm>
            <a:off x="134768" y="4797152"/>
            <a:ext cx="7749600" cy="20421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05208010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The form </a:t>
            </a:r>
            <a:r>
              <a:rPr lang="en-US" dirty="0" smtClean="0"/>
              <a:t>above implies </a:t>
            </a:r>
            <a:r>
              <a:rPr lang="en-US" dirty="0"/>
              <a:t>that we can interpret </a:t>
            </a:r>
            <a:r>
              <a:rPr lang="en-US" i="1" dirty="0"/>
              <a:t>x</a:t>
            </a:r>
            <a:r>
              <a:rPr lang="en-US" i="1" baseline="-25000" dirty="0"/>
              <a:t>i</a:t>
            </a:r>
            <a:r>
              <a:rPr lang="en-US" i="1" dirty="0"/>
              <a:t> </a:t>
            </a:r>
            <a:r>
              <a:rPr lang="en-US" dirty="0"/>
              <a:t>for any </a:t>
            </a:r>
            <a:r>
              <a:rPr lang="en-US" i="1" dirty="0" err="1"/>
              <a:t>i</a:t>
            </a:r>
            <a:r>
              <a:rPr lang="en-US" i="1" dirty="0"/>
              <a:t> </a:t>
            </a:r>
            <a:r>
              <a:rPr lang="en-US" dirty="0"/>
              <a:t>as the initial condition.</a:t>
            </a:r>
          </a:p>
          <a:p>
            <a:r>
              <a:rPr lang="en-US" altLang="zh-CN" dirty="0" smtClean="0"/>
              <a:t>T</a:t>
            </a:r>
            <a:r>
              <a:rPr lang="en-US" dirty="0" smtClean="0"/>
              <a:t>he </a:t>
            </a:r>
            <a:r>
              <a:rPr lang="en-US" dirty="0"/>
              <a:t>problem of computing </a:t>
            </a:r>
            <a:r>
              <a:rPr lang="en-US" i="1" dirty="0"/>
              <a:t>λ </a:t>
            </a:r>
            <a:r>
              <a:rPr lang="en-US" dirty="0"/>
              <a:t>has been reduced to finding the </a:t>
            </a:r>
            <a:r>
              <a:rPr lang="en-US" dirty="0" smtClean="0"/>
              <a:t>ratio Δ</a:t>
            </a:r>
            <a:r>
              <a:rPr lang="en-US" i="1" dirty="0" smtClean="0"/>
              <a:t>x</a:t>
            </a:r>
            <a:r>
              <a:rPr lang="en-US" i="1" baseline="-25000" dirty="0" smtClean="0"/>
              <a:t>i</a:t>
            </a:r>
            <a:r>
              <a:rPr lang="en-US" baseline="-25000" dirty="0" smtClean="0"/>
              <a:t>+1</a:t>
            </a:r>
            <a:r>
              <a:rPr lang="en-US" i="1" dirty="0" smtClean="0"/>
              <a:t>/</a:t>
            </a:r>
            <a:r>
              <a:rPr lang="en-US" dirty="0" err="1" smtClean="0"/>
              <a:t>Δ</a:t>
            </a:r>
            <a:r>
              <a:rPr lang="en-US" i="1" dirty="0" err="1" smtClean="0"/>
              <a:t>x</a:t>
            </a:r>
            <a:r>
              <a:rPr lang="en-US" i="1" baseline="-25000" dirty="0" err="1" smtClean="0"/>
              <a:t>i</a:t>
            </a:r>
            <a:r>
              <a:rPr lang="en-US" dirty="0"/>
              <a:t>. </a:t>
            </a:r>
            <a:endParaRPr lang="en-US" dirty="0" smtClean="0"/>
          </a:p>
          <a:p>
            <a:r>
              <a:rPr lang="en-US" dirty="0" smtClean="0"/>
              <a:t>Because </a:t>
            </a:r>
            <a:r>
              <a:rPr lang="en-US" dirty="0"/>
              <a:t>we want to make the initial difference between the two trajectories as </a:t>
            </a:r>
            <a:r>
              <a:rPr lang="en-US" dirty="0" smtClean="0"/>
              <a:t>small as </a:t>
            </a:r>
            <a:r>
              <a:rPr lang="en-US" dirty="0"/>
              <a:t>possible, we are interested in the limit </a:t>
            </a:r>
            <a:r>
              <a:rPr lang="en-US" dirty="0" err="1"/>
              <a:t>Δ</a:t>
            </a:r>
            <a:r>
              <a:rPr lang="en-US" i="1" dirty="0" err="1"/>
              <a:t>x</a:t>
            </a:r>
            <a:r>
              <a:rPr lang="en-US" i="1" baseline="-25000" dirty="0" err="1"/>
              <a:t>i</a:t>
            </a:r>
            <a:r>
              <a:rPr lang="en-US" i="1" dirty="0"/>
              <a:t> → </a:t>
            </a:r>
            <a:r>
              <a:rPr lang="en-US" dirty="0"/>
              <a:t>0.</a:t>
            </a:r>
          </a:p>
        </p:txBody>
      </p:sp>
    </p:spTree>
    <p:extLst>
      <p:ext uri="{BB962C8B-B14F-4D97-AF65-F5344CB8AC3E}">
        <p14:creationId xmlns:p14="http://schemas.microsoft.com/office/powerpoint/2010/main" val="2955621322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The idea of the more sophisticated procedure is to compute </a:t>
            </a:r>
            <a:r>
              <a:rPr lang="en-US" i="1" dirty="0"/>
              <a:t>dx</a:t>
            </a:r>
            <a:r>
              <a:rPr lang="en-US" i="1" baseline="-25000" dirty="0"/>
              <a:t>i</a:t>
            </a:r>
            <a:r>
              <a:rPr lang="en-US" baseline="-25000" dirty="0"/>
              <a:t>+1</a:t>
            </a:r>
            <a:r>
              <a:rPr lang="en-US" i="1" dirty="0"/>
              <a:t>/dx</a:t>
            </a:r>
            <a:r>
              <a:rPr lang="en-US" i="1" baseline="-25000" dirty="0"/>
              <a:t>i</a:t>
            </a:r>
            <a:r>
              <a:rPr lang="en-US" i="1" dirty="0"/>
              <a:t> </a:t>
            </a:r>
            <a:r>
              <a:rPr lang="en-US" dirty="0"/>
              <a:t>from the equation </a:t>
            </a:r>
            <a:r>
              <a:rPr lang="en-US" dirty="0" smtClean="0"/>
              <a:t>of motion </a:t>
            </a:r>
            <a:r>
              <a:rPr lang="en-US" dirty="0"/>
              <a:t>at the same time that the equation of motion is being iterated. </a:t>
            </a:r>
            <a:endParaRPr lang="en-US" dirty="0" smtClean="0"/>
          </a:p>
          <a:p>
            <a:r>
              <a:rPr lang="en-US" dirty="0" smtClean="0"/>
              <a:t>We </a:t>
            </a:r>
            <a:r>
              <a:rPr lang="en-US" dirty="0"/>
              <a:t>use the logistic map </a:t>
            </a:r>
            <a:r>
              <a:rPr lang="en-US" dirty="0" smtClean="0"/>
              <a:t>as an </a:t>
            </a:r>
            <a:r>
              <a:rPr lang="en-US" dirty="0"/>
              <a:t>example. </a:t>
            </a:r>
            <a:endParaRPr lang="en-US" dirty="0" smtClean="0"/>
          </a:p>
          <a:p>
            <a:r>
              <a:rPr lang="en-US" dirty="0" smtClean="0"/>
              <a:t>We have </a:t>
            </a:r>
            <a:r>
              <a:rPr lang="en-US" i="1" dirty="0" smtClean="0"/>
              <a:t>dx</a:t>
            </a:r>
            <a:r>
              <a:rPr lang="en-US" i="1" baseline="-25000" dirty="0" smtClean="0"/>
              <a:t>i</a:t>
            </a:r>
            <a:r>
              <a:rPr lang="en-US" baseline="-25000" dirty="0" smtClean="0"/>
              <a:t>+1</a:t>
            </a:r>
            <a:r>
              <a:rPr lang="en-US" i="1" dirty="0" smtClean="0"/>
              <a:t>/dx</a:t>
            </a:r>
            <a:r>
              <a:rPr lang="en-US" i="1" baseline="-25000" dirty="0" smtClean="0"/>
              <a:t>i</a:t>
            </a:r>
            <a:r>
              <a:rPr lang="en-US" dirty="0" smtClean="0"/>
              <a:t>= </a:t>
            </a:r>
            <a:r>
              <a:rPr lang="en-US" i="1" dirty="0" smtClean="0"/>
              <a:t>f′</a:t>
            </a:r>
            <a:r>
              <a:rPr lang="en-US" dirty="0" smtClean="0"/>
              <a:t>(</a:t>
            </a:r>
            <a:r>
              <a:rPr lang="en-US" i="1" dirty="0"/>
              <a:t>xi</a:t>
            </a:r>
            <a:r>
              <a:rPr lang="en-US" dirty="0"/>
              <a:t>) = 4</a:t>
            </a:r>
            <a:r>
              <a:rPr lang="en-US" i="1" dirty="0"/>
              <a:t>r</a:t>
            </a:r>
            <a:r>
              <a:rPr lang="en-US" dirty="0"/>
              <a:t>(1 </a:t>
            </a:r>
            <a:r>
              <a:rPr lang="en-US" i="1" dirty="0"/>
              <a:t>− </a:t>
            </a:r>
            <a:r>
              <a:rPr lang="en-US" dirty="0"/>
              <a:t>2</a:t>
            </a:r>
            <a:r>
              <a:rPr lang="en-US" i="1" dirty="0"/>
              <a:t>x</a:t>
            </a:r>
            <a:r>
              <a:rPr lang="en-US" i="1" baseline="-25000" dirty="0"/>
              <a:t>i</a:t>
            </a:r>
            <a:r>
              <a:rPr lang="en-US" dirty="0" smtClean="0"/>
              <a:t>)</a:t>
            </a:r>
            <a:r>
              <a:rPr lang="en-US" i="1" dirty="0" smtClean="0"/>
              <a:t>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0008128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We can consider </a:t>
            </a:r>
            <a:r>
              <a:rPr lang="en-US" i="1" dirty="0"/>
              <a:t>xi </a:t>
            </a:r>
            <a:r>
              <a:rPr lang="en-US" dirty="0"/>
              <a:t>for any </a:t>
            </a:r>
            <a:r>
              <a:rPr lang="en-US" i="1" dirty="0" err="1"/>
              <a:t>i</a:t>
            </a:r>
            <a:r>
              <a:rPr lang="en-US" i="1" dirty="0"/>
              <a:t> </a:t>
            </a:r>
            <a:r>
              <a:rPr lang="en-US" dirty="0"/>
              <a:t>as the initial condition and the ratio </a:t>
            </a:r>
            <a:r>
              <a:rPr lang="en-US" i="1" dirty="0"/>
              <a:t>dx</a:t>
            </a:r>
            <a:r>
              <a:rPr lang="en-US" i="1" baseline="-25000" dirty="0"/>
              <a:t>i</a:t>
            </a:r>
            <a:r>
              <a:rPr lang="en-US" baseline="-25000" dirty="0"/>
              <a:t>+1</a:t>
            </a:r>
            <a:r>
              <a:rPr lang="en-US" i="1" dirty="0"/>
              <a:t>/dx</a:t>
            </a:r>
            <a:r>
              <a:rPr lang="en-US" i="1" baseline="-25000" dirty="0"/>
              <a:t>i</a:t>
            </a:r>
            <a:r>
              <a:rPr lang="en-US" i="1" dirty="0"/>
              <a:t> </a:t>
            </a:r>
            <a:r>
              <a:rPr lang="en-US" dirty="0"/>
              <a:t>as a measure of </a:t>
            </a:r>
            <a:r>
              <a:rPr lang="en-US" dirty="0" smtClean="0"/>
              <a:t>the rate </a:t>
            </a:r>
            <a:r>
              <a:rPr lang="en-US" dirty="0"/>
              <a:t>of change of </a:t>
            </a:r>
            <a:r>
              <a:rPr lang="en-US" i="1" dirty="0"/>
              <a:t>xi</a:t>
            </a:r>
            <a:r>
              <a:rPr lang="en-US" dirty="0"/>
              <a:t>. </a:t>
            </a:r>
            <a:endParaRPr lang="en-US" dirty="0" smtClean="0"/>
          </a:p>
          <a:p>
            <a:r>
              <a:rPr lang="en-US" dirty="0" smtClean="0"/>
              <a:t>Hence</a:t>
            </a:r>
            <a:r>
              <a:rPr lang="en-US" dirty="0"/>
              <a:t>, we can iterate the logistic map as before and use the values of </a:t>
            </a:r>
            <a:r>
              <a:rPr lang="en-US" i="1" dirty="0"/>
              <a:t>x</a:t>
            </a:r>
            <a:r>
              <a:rPr lang="en-US" i="1" baseline="-25000" dirty="0"/>
              <a:t>i</a:t>
            </a:r>
            <a:r>
              <a:rPr lang="en-US" i="1" dirty="0"/>
              <a:t> </a:t>
            </a:r>
            <a:r>
              <a:rPr lang="en-US" dirty="0" smtClean="0"/>
              <a:t>and the </a:t>
            </a:r>
            <a:r>
              <a:rPr lang="en-US" dirty="0"/>
              <a:t>relation </a:t>
            </a:r>
            <a:r>
              <a:rPr lang="en-US" dirty="0" smtClean="0"/>
              <a:t>to </a:t>
            </a:r>
            <a:r>
              <a:rPr lang="en-US" dirty="0"/>
              <a:t>compute </a:t>
            </a:r>
            <a:r>
              <a:rPr lang="en-US" i="1" dirty="0"/>
              <a:t>f′</a:t>
            </a:r>
            <a:r>
              <a:rPr lang="en-US" dirty="0"/>
              <a:t>(</a:t>
            </a:r>
            <a:r>
              <a:rPr lang="en-US" i="1" dirty="0"/>
              <a:t>xi</a:t>
            </a:r>
            <a:r>
              <a:rPr lang="en-US" dirty="0"/>
              <a:t>) = </a:t>
            </a:r>
            <a:r>
              <a:rPr lang="en-US" i="1" dirty="0"/>
              <a:t>dx</a:t>
            </a:r>
            <a:r>
              <a:rPr lang="en-US" i="1" baseline="-25000" dirty="0"/>
              <a:t>i</a:t>
            </a:r>
            <a:r>
              <a:rPr lang="en-US" baseline="-25000" dirty="0"/>
              <a:t>+1</a:t>
            </a:r>
            <a:r>
              <a:rPr lang="en-US" i="1" dirty="0"/>
              <a:t>/dx</a:t>
            </a:r>
            <a:r>
              <a:rPr lang="en-US" i="1" baseline="-25000" dirty="0"/>
              <a:t>i</a:t>
            </a:r>
            <a:r>
              <a:rPr lang="en-US" i="1" dirty="0"/>
              <a:t> </a:t>
            </a:r>
            <a:r>
              <a:rPr lang="en-US" dirty="0"/>
              <a:t>at each iteration. </a:t>
            </a:r>
            <a:endParaRPr lang="en-US" dirty="0" smtClean="0"/>
          </a:p>
          <a:p>
            <a:r>
              <a:rPr lang="en-US" dirty="0" smtClean="0"/>
              <a:t>The </a:t>
            </a:r>
            <a:r>
              <a:rPr lang="en-US" dirty="0" err="1"/>
              <a:t>Lyapunov</a:t>
            </a:r>
            <a:r>
              <a:rPr lang="en-US" dirty="0"/>
              <a:t> exponent </a:t>
            </a:r>
            <a:r>
              <a:rPr lang="en-US" dirty="0" smtClean="0"/>
              <a:t>is given by</a:t>
            </a:r>
            <a:endParaRPr lang="en-US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493" t="55357" r="33403" b="35000"/>
          <a:stretch/>
        </p:blipFill>
        <p:spPr bwMode="auto">
          <a:xfrm>
            <a:off x="2483768" y="5877272"/>
            <a:ext cx="3396343" cy="7053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29525007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/>
              <a:t>we begin the sum </a:t>
            </a:r>
            <a:r>
              <a:rPr lang="en-US" dirty="0" smtClean="0"/>
              <a:t>in the above equation </a:t>
            </a:r>
            <a:r>
              <a:rPr lang="en-US" dirty="0"/>
              <a:t>after the transient behavior is finished. </a:t>
            </a:r>
            <a:endParaRPr lang="en-US" dirty="0" smtClean="0"/>
          </a:p>
          <a:p>
            <a:r>
              <a:rPr lang="en-US" dirty="0" smtClean="0"/>
              <a:t>We </a:t>
            </a:r>
            <a:r>
              <a:rPr lang="en-US" dirty="0"/>
              <a:t>have </a:t>
            </a:r>
            <a:r>
              <a:rPr lang="en-US" dirty="0" smtClean="0"/>
              <a:t>included explicitly </a:t>
            </a:r>
            <a:r>
              <a:rPr lang="en-US" dirty="0"/>
              <a:t>the limit </a:t>
            </a:r>
            <a:r>
              <a:rPr lang="en-US" i="1" dirty="0"/>
              <a:t>n → ∞ </a:t>
            </a:r>
            <a:r>
              <a:rPr lang="en-US" dirty="0" smtClean="0"/>
              <a:t>to </a:t>
            </a:r>
            <a:r>
              <a:rPr lang="en-US" dirty="0"/>
              <a:t>remind ourselves to choose </a:t>
            </a:r>
            <a:r>
              <a:rPr lang="en-US" i="1" dirty="0"/>
              <a:t>n </a:t>
            </a:r>
            <a:r>
              <a:rPr lang="en-US" dirty="0"/>
              <a:t>sufficiently large. </a:t>
            </a:r>
            <a:endParaRPr lang="en-US" dirty="0" smtClean="0"/>
          </a:p>
          <a:p>
            <a:r>
              <a:rPr lang="en-US" dirty="0" smtClean="0"/>
              <a:t>Note that this </a:t>
            </a:r>
            <a:r>
              <a:rPr lang="en-US" dirty="0"/>
              <a:t>procedure weights the points on the attractor correctly, that is, if a particular region of </a:t>
            </a:r>
            <a:r>
              <a:rPr lang="en-US" dirty="0" smtClean="0"/>
              <a:t>the attractor </a:t>
            </a:r>
            <a:r>
              <a:rPr lang="en-US" dirty="0"/>
              <a:t>is not visited often by the trajectory, it does not contribute much to the </a:t>
            </a:r>
            <a:r>
              <a:rPr lang="en-US" dirty="0" smtClean="0"/>
              <a:t>sum.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2322168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/>
              <a:t>We have found that nearby trajectories diverge if </a:t>
            </a:r>
            <a:r>
              <a:rPr lang="en-US" i="1" dirty="0"/>
              <a:t>λ &gt; </a:t>
            </a:r>
            <a:r>
              <a:rPr lang="en-US" dirty="0"/>
              <a:t>0. </a:t>
            </a:r>
            <a:endParaRPr lang="en-US" dirty="0" smtClean="0"/>
          </a:p>
          <a:p>
            <a:r>
              <a:rPr lang="en-US" dirty="0" smtClean="0"/>
              <a:t>For </a:t>
            </a:r>
            <a:r>
              <a:rPr lang="en-US" i="1" dirty="0"/>
              <a:t>λ &lt; </a:t>
            </a:r>
            <a:r>
              <a:rPr lang="en-US" dirty="0"/>
              <a:t>0, the two </a:t>
            </a:r>
            <a:r>
              <a:rPr lang="en-US" dirty="0" smtClean="0"/>
              <a:t>trajectories converge </a:t>
            </a:r>
            <a:r>
              <a:rPr lang="en-US" dirty="0"/>
              <a:t>and the system is not chaotic. </a:t>
            </a:r>
            <a:endParaRPr lang="en-US" dirty="0" smtClean="0"/>
          </a:p>
          <a:p>
            <a:r>
              <a:rPr lang="en-US" dirty="0" smtClean="0"/>
              <a:t>What </a:t>
            </a:r>
            <a:r>
              <a:rPr lang="en-US" dirty="0"/>
              <a:t>happens for </a:t>
            </a:r>
            <a:r>
              <a:rPr lang="en-US" i="1" dirty="0"/>
              <a:t>λ </a:t>
            </a:r>
            <a:r>
              <a:rPr lang="en-US" dirty="0"/>
              <a:t>= 0? In this case we will see </a:t>
            </a:r>
            <a:r>
              <a:rPr lang="en-US" dirty="0" smtClean="0"/>
              <a:t>that the </a:t>
            </a:r>
            <a:r>
              <a:rPr lang="en-US" dirty="0"/>
              <a:t>trajectories diverge algebraically, that is, as a power of </a:t>
            </a:r>
            <a:r>
              <a:rPr lang="en-US" i="1" dirty="0"/>
              <a:t>n</a:t>
            </a:r>
            <a:r>
              <a:rPr lang="en-US" dirty="0"/>
              <a:t>. </a:t>
            </a:r>
            <a:endParaRPr lang="en-US" dirty="0" smtClean="0"/>
          </a:p>
          <a:p>
            <a:r>
              <a:rPr lang="en-US" dirty="0" smtClean="0"/>
              <a:t>In </a:t>
            </a:r>
            <a:r>
              <a:rPr lang="en-US" dirty="0"/>
              <a:t>some cases a dynamical </a:t>
            </a:r>
            <a:r>
              <a:rPr lang="en-US" dirty="0" smtClean="0"/>
              <a:t>system is </a:t>
            </a:r>
            <a:r>
              <a:rPr lang="en-US" dirty="0"/>
              <a:t>at the “edge of chaos” where the </a:t>
            </a:r>
            <a:r>
              <a:rPr lang="en-US" dirty="0" err="1"/>
              <a:t>Lyapunov</a:t>
            </a:r>
            <a:r>
              <a:rPr lang="en-US" dirty="0"/>
              <a:t> exponent vanishes. </a:t>
            </a:r>
            <a:endParaRPr lang="en-US" dirty="0" smtClean="0"/>
          </a:p>
          <a:p>
            <a:r>
              <a:rPr lang="en-US" dirty="0" smtClean="0"/>
              <a:t>Such </a:t>
            </a:r>
            <a:r>
              <a:rPr lang="en-US" dirty="0"/>
              <a:t>systems are said to </a:t>
            </a:r>
            <a:r>
              <a:rPr lang="en-US" dirty="0" smtClean="0"/>
              <a:t>exhibit </a:t>
            </a:r>
            <a:r>
              <a:rPr lang="en-US" dirty="0"/>
              <a:t>weak chaos to distinguish their behavior from the strongly chaotic behavior (</a:t>
            </a:r>
            <a:r>
              <a:rPr lang="en-US" i="1" dirty="0"/>
              <a:t>λ &gt; </a:t>
            </a:r>
            <a:r>
              <a:rPr lang="en-US" dirty="0"/>
              <a:t>0) that we </a:t>
            </a:r>
            <a:r>
              <a:rPr lang="en-US" dirty="0" smtClean="0"/>
              <a:t>have been </a:t>
            </a:r>
            <a:r>
              <a:rPr lang="en-US" dirty="0"/>
              <a:t>discussing.</a:t>
            </a:r>
          </a:p>
        </p:txBody>
      </p:sp>
    </p:spTree>
    <p:extLst>
      <p:ext uri="{BB962C8B-B14F-4D97-AF65-F5344CB8AC3E}">
        <p14:creationId xmlns:p14="http://schemas.microsoft.com/office/powerpoint/2010/main" val="1902509287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If we define </a:t>
            </a:r>
            <a:r>
              <a:rPr lang="en-US" i="1" dirty="0"/>
              <a:t>z ≡ |</a:t>
            </a:r>
            <a:r>
              <a:rPr lang="en-US" dirty="0" err="1"/>
              <a:t>Δ</a:t>
            </a:r>
            <a:r>
              <a:rPr lang="en-US" i="1" dirty="0" err="1"/>
              <a:t>x</a:t>
            </a:r>
            <a:r>
              <a:rPr lang="en-US" i="1" baseline="-25000" dirty="0" err="1"/>
              <a:t>n</a:t>
            </a:r>
            <a:r>
              <a:rPr lang="en-US" i="1" dirty="0"/>
              <a:t>|/|</a:t>
            </a:r>
            <a:r>
              <a:rPr lang="en-US" dirty="0"/>
              <a:t>Δ</a:t>
            </a:r>
            <a:r>
              <a:rPr lang="en-US" i="1" dirty="0"/>
              <a:t>x</a:t>
            </a:r>
            <a:r>
              <a:rPr lang="en-US" baseline="-25000" dirty="0"/>
              <a:t>0</a:t>
            </a:r>
            <a:r>
              <a:rPr lang="en-US" i="1" dirty="0"/>
              <a:t>|</a:t>
            </a:r>
            <a:r>
              <a:rPr lang="en-US" dirty="0"/>
              <a:t>, then </a:t>
            </a:r>
            <a:r>
              <a:rPr lang="en-US" i="1" dirty="0"/>
              <a:t>z </a:t>
            </a:r>
            <a:r>
              <a:rPr lang="en-US" dirty="0"/>
              <a:t>will satisfy the differential </a:t>
            </a:r>
            <a:r>
              <a:rPr lang="en-US" dirty="0" smtClean="0"/>
              <a:t>equation </a:t>
            </a:r>
            <a:r>
              <a:rPr lang="en-US" i="1" dirty="0" err="1" smtClean="0"/>
              <a:t>dz</a:t>
            </a:r>
            <a:r>
              <a:rPr lang="en-US" i="1" dirty="0" smtClean="0"/>
              <a:t>/</a:t>
            </a:r>
            <a:r>
              <a:rPr lang="en-US" i="1" dirty="0" err="1" smtClean="0"/>
              <a:t>dn</a:t>
            </a:r>
            <a:r>
              <a:rPr lang="en-US" i="1" dirty="0"/>
              <a:t> </a:t>
            </a:r>
            <a:r>
              <a:rPr lang="el-GR" dirty="0" smtClean="0"/>
              <a:t>= </a:t>
            </a:r>
            <a:r>
              <a:rPr lang="el-GR" i="1" dirty="0" smtClean="0"/>
              <a:t>λ</a:t>
            </a:r>
            <a:r>
              <a:rPr lang="en-US" i="1" baseline="-25000" dirty="0" err="1" smtClean="0"/>
              <a:t>q</a:t>
            </a:r>
            <a:r>
              <a:rPr lang="en-US" i="1" dirty="0" err="1" smtClean="0"/>
              <a:t>z</a:t>
            </a:r>
            <a:r>
              <a:rPr lang="en-US" i="1" baseline="30000" dirty="0" err="1" smtClean="0"/>
              <a:t>q</a:t>
            </a:r>
            <a:r>
              <a:rPr lang="en-US" i="1" dirty="0" smtClean="0"/>
              <a:t>. </a:t>
            </a:r>
            <a:endParaRPr lang="en-US" dirty="0"/>
          </a:p>
          <a:p>
            <a:r>
              <a:rPr lang="en-US" dirty="0"/>
              <a:t>For weak chaos we do not find an exponential divergence, </a:t>
            </a:r>
            <a:endParaRPr lang="en-US" dirty="0" smtClean="0"/>
          </a:p>
          <a:p>
            <a:pPr lvl="1"/>
            <a:r>
              <a:rPr lang="en-US" dirty="0" smtClean="0"/>
              <a:t>but </a:t>
            </a:r>
            <a:r>
              <a:rPr lang="en-US" dirty="0"/>
              <a:t>instead a divergence that is </a:t>
            </a:r>
            <a:r>
              <a:rPr lang="en-US" dirty="0" smtClean="0"/>
              <a:t>algebraic and </a:t>
            </a:r>
            <a:r>
              <a:rPr lang="en-US" dirty="0"/>
              <a:t>is given by</a:t>
            </a:r>
          </a:p>
          <a:p>
            <a:pPr lvl="1"/>
            <a:r>
              <a:rPr lang="en-US" i="1" dirty="0" err="1"/>
              <a:t>d</a:t>
            </a:r>
            <a:r>
              <a:rPr lang="en-US" i="1" dirty="0" err="1" smtClean="0"/>
              <a:t>z</a:t>
            </a:r>
            <a:r>
              <a:rPr lang="en-US" i="1" dirty="0" smtClean="0"/>
              <a:t>/</a:t>
            </a:r>
            <a:r>
              <a:rPr lang="en-US" i="1" dirty="0" err="1" smtClean="0"/>
              <a:t>dn</a:t>
            </a:r>
            <a:r>
              <a:rPr lang="el-GR" dirty="0" smtClean="0"/>
              <a:t>= </a:t>
            </a:r>
            <a:r>
              <a:rPr lang="el-GR" i="1" dirty="0"/>
              <a:t>λ</a:t>
            </a:r>
            <a:r>
              <a:rPr lang="en-US" i="1" baseline="-25000" dirty="0" err="1"/>
              <a:t>q</a:t>
            </a:r>
            <a:r>
              <a:rPr lang="en-US" i="1" dirty="0" err="1"/>
              <a:t>z</a:t>
            </a:r>
            <a:r>
              <a:rPr lang="en-US" i="1" baseline="30000" dirty="0" err="1"/>
              <a:t>q</a:t>
            </a:r>
            <a:r>
              <a:rPr lang="en-US" i="1" dirty="0" smtClean="0"/>
              <a:t>,</a:t>
            </a:r>
          </a:p>
          <a:p>
            <a:pPr lvl="1"/>
            <a:r>
              <a:rPr lang="en-US" dirty="0"/>
              <a:t>where </a:t>
            </a:r>
            <a:r>
              <a:rPr lang="en-US" i="1" dirty="0"/>
              <a:t>q </a:t>
            </a:r>
            <a:r>
              <a:rPr lang="en-US" dirty="0"/>
              <a:t>is a parameter that needs to be determined. </a:t>
            </a:r>
            <a:endParaRPr lang="en-US" dirty="0" smtClean="0"/>
          </a:p>
          <a:p>
            <a:r>
              <a:rPr lang="en-US" dirty="0" smtClean="0"/>
              <a:t>The </a:t>
            </a:r>
            <a:r>
              <a:rPr lang="en-US" dirty="0"/>
              <a:t>solution </a:t>
            </a:r>
            <a:r>
              <a:rPr lang="en-US" dirty="0" smtClean="0"/>
              <a:t>is</a:t>
            </a:r>
            <a:r>
              <a:rPr lang="en-US" dirty="0"/>
              <a:t> </a:t>
            </a:r>
            <a:r>
              <a:rPr lang="pl-PL" i="1" dirty="0" smtClean="0"/>
              <a:t>z </a:t>
            </a:r>
            <a:r>
              <a:rPr lang="pl-PL" dirty="0"/>
              <a:t>= [1 + (1 </a:t>
            </a:r>
            <a:r>
              <a:rPr lang="pl-PL" i="1" dirty="0"/>
              <a:t>− </a:t>
            </a:r>
            <a:r>
              <a:rPr lang="pl-PL" i="1" dirty="0" smtClean="0"/>
              <a:t>q</a:t>
            </a:r>
            <a:r>
              <a:rPr lang="pl-PL" dirty="0" smtClean="0"/>
              <a:t>)</a:t>
            </a:r>
            <a:r>
              <a:rPr lang="pl-PL" i="1" dirty="0" smtClean="0"/>
              <a:t>λ</a:t>
            </a:r>
            <a:r>
              <a:rPr lang="en-US" i="1" baseline="-25000" dirty="0" smtClean="0"/>
              <a:t>q</a:t>
            </a:r>
            <a:r>
              <a:rPr lang="pl-PL" i="1" dirty="0" smtClean="0"/>
              <a:t>n</a:t>
            </a:r>
            <a:r>
              <a:rPr lang="pl-PL" dirty="0" smtClean="0"/>
              <a:t>]</a:t>
            </a:r>
            <a:r>
              <a:rPr lang="en-US" baseline="30000" dirty="0" smtClean="0"/>
              <a:t>1/(1-q)</a:t>
            </a:r>
            <a:r>
              <a:rPr lang="pl-PL" i="1" dirty="0" smtClean="0"/>
              <a:t>,</a:t>
            </a:r>
            <a:endParaRPr lang="en-US" i="1" dirty="0" smtClean="0"/>
          </a:p>
          <a:p>
            <a:r>
              <a:rPr lang="en-US" dirty="0"/>
              <a:t>In the limit </a:t>
            </a:r>
            <a:r>
              <a:rPr lang="en-US" i="1" dirty="0"/>
              <a:t>q → </a:t>
            </a:r>
            <a:r>
              <a:rPr lang="en-US" dirty="0"/>
              <a:t>1, we recover the </a:t>
            </a:r>
            <a:r>
              <a:rPr lang="en-US" dirty="0" smtClean="0"/>
              <a:t>usual exponential </a:t>
            </a:r>
            <a:r>
              <a:rPr lang="en-US" dirty="0"/>
              <a:t>dependence.</a:t>
            </a:r>
          </a:p>
        </p:txBody>
      </p:sp>
    </p:spTree>
    <p:extLst>
      <p:ext uri="{BB962C8B-B14F-4D97-AF65-F5344CB8AC3E}">
        <p14:creationId xmlns:p14="http://schemas.microsoft.com/office/powerpoint/2010/main" val="259539131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first thirty iterations </a:t>
            </a:r>
            <a:r>
              <a:rPr lang="en-US" dirty="0" smtClean="0"/>
              <a:t>are</a:t>
            </a:r>
            <a:r>
              <a:rPr lang="en-US" dirty="0"/>
              <a:t> </a:t>
            </a:r>
            <a:r>
              <a:rPr lang="en-US" dirty="0" smtClean="0"/>
              <a:t>shown </a:t>
            </a:r>
            <a:r>
              <a:rPr lang="en-US" dirty="0"/>
              <a:t>for two values of </a:t>
            </a:r>
            <a:r>
              <a:rPr lang="en-US" i="1" dirty="0"/>
              <a:t>r </a:t>
            </a:r>
            <a:r>
              <a:rPr lang="en-US" dirty="0" smtClean="0"/>
              <a:t>here.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398" t="15873" r="16064" b="28969"/>
          <a:stretch/>
        </p:blipFill>
        <p:spPr bwMode="auto">
          <a:xfrm>
            <a:off x="107504" y="2636912"/>
            <a:ext cx="8787493" cy="40349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93185271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We can determine the type of chaos using the crude approach of choosing a large number </a:t>
            </a:r>
            <a:r>
              <a:rPr lang="en-US" dirty="0" smtClean="0"/>
              <a:t>of initial </a:t>
            </a:r>
            <a:r>
              <a:rPr lang="en-US" dirty="0"/>
              <a:t>values of </a:t>
            </a:r>
            <a:r>
              <a:rPr lang="en-US" i="1" dirty="0"/>
              <a:t>x</a:t>
            </a:r>
            <a:r>
              <a:rPr lang="en-US" baseline="-25000" dirty="0"/>
              <a:t>0</a:t>
            </a:r>
            <a:r>
              <a:rPr lang="en-US" dirty="0"/>
              <a:t> and </a:t>
            </a:r>
            <a:r>
              <a:rPr lang="en-US" i="1" dirty="0"/>
              <a:t>x</a:t>
            </a:r>
            <a:r>
              <a:rPr lang="en-US" baseline="-25000" dirty="0"/>
              <a:t>0</a:t>
            </a:r>
            <a:r>
              <a:rPr lang="en-US" dirty="0"/>
              <a:t> + Δ</a:t>
            </a:r>
            <a:r>
              <a:rPr lang="en-US" i="1" dirty="0"/>
              <a:t>x</a:t>
            </a:r>
            <a:r>
              <a:rPr lang="en-US" baseline="-25000" dirty="0"/>
              <a:t>0</a:t>
            </a:r>
            <a:r>
              <a:rPr lang="en-US" dirty="0"/>
              <a:t> and plotting the average of ln </a:t>
            </a:r>
            <a:r>
              <a:rPr lang="en-US" i="1" dirty="0"/>
              <a:t>z </a:t>
            </a:r>
            <a:r>
              <a:rPr lang="en-US" dirty="0"/>
              <a:t>versus </a:t>
            </a:r>
            <a:r>
              <a:rPr lang="en-US" i="1" dirty="0"/>
              <a:t>n</a:t>
            </a:r>
            <a:r>
              <a:rPr lang="en-US" dirty="0"/>
              <a:t>. </a:t>
            </a:r>
            <a:endParaRPr lang="en-US" dirty="0" smtClean="0"/>
          </a:p>
          <a:p>
            <a:r>
              <a:rPr lang="en-US" dirty="0" smtClean="0"/>
              <a:t>If </a:t>
            </a:r>
            <a:r>
              <a:rPr lang="en-US" dirty="0"/>
              <a:t>we do not obtain </a:t>
            </a:r>
            <a:r>
              <a:rPr lang="en-US" dirty="0" smtClean="0"/>
              <a:t>a straight </a:t>
            </a:r>
            <a:r>
              <a:rPr lang="en-US" dirty="0"/>
              <a:t>line, then the system does not exhibit strong chaos. </a:t>
            </a:r>
            <a:endParaRPr lang="en-US" dirty="0" smtClean="0"/>
          </a:p>
          <a:p>
            <a:r>
              <a:rPr lang="en-US" dirty="0" smtClean="0"/>
              <a:t>How </a:t>
            </a:r>
            <a:r>
              <a:rPr lang="en-US" dirty="0"/>
              <a:t>can we check for the </a:t>
            </a:r>
            <a:r>
              <a:rPr lang="en-US" dirty="0" smtClean="0"/>
              <a:t>behavior shown </a:t>
            </a:r>
            <a:r>
              <a:rPr lang="en-US" dirty="0"/>
              <a:t>in </a:t>
            </a:r>
            <a:r>
              <a:rPr lang="en-US" dirty="0" smtClean="0"/>
              <a:t>the above equation? </a:t>
            </a:r>
            <a:r>
              <a:rPr lang="en-US" dirty="0"/>
              <a:t>The easiest way is to plot the </a:t>
            </a:r>
            <a:r>
              <a:rPr lang="en-US" dirty="0" smtClean="0"/>
              <a:t>quantity (Z</a:t>
            </a:r>
            <a:r>
              <a:rPr lang="en-US" baseline="30000" dirty="0" smtClean="0"/>
              <a:t>1-q</a:t>
            </a:r>
            <a:r>
              <a:rPr lang="en-US" dirty="0" smtClean="0"/>
              <a:t> -1 )/ (1-q) versus n.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3006083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/>
              <a:t>A system of fixed energy (and number of particles and volume) has an equal probability </a:t>
            </a:r>
            <a:r>
              <a:rPr lang="en-US" dirty="0" smtClean="0"/>
              <a:t>of being </a:t>
            </a:r>
            <a:r>
              <a:rPr lang="en-US" dirty="0"/>
              <a:t>in any microstate specified by the positions and velocities of the </a:t>
            </a:r>
            <a:r>
              <a:rPr lang="en-US" dirty="0" smtClean="0"/>
              <a:t>particles. </a:t>
            </a:r>
          </a:p>
          <a:p>
            <a:r>
              <a:rPr lang="en-US" dirty="0" smtClean="0"/>
              <a:t>One</a:t>
            </a:r>
            <a:r>
              <a:rPr lang="en-US" dirty="0"/>
              <a:t> </a:t>
            </a:r>
            <a:r>
              <a:rPr lang="en-US" dirty="0" smtClean="0"/>
              <a:t>way </a:t>
            </a:r>
            <a:r>
              <a:rPr lang="en-US" dirty="0"/>
              <a:t>of measuring the ability of a system to be in any state is to measure its entropy defined </a:t>
            </a:r>
            <a:r>
              <a:rPr lang="en-US" dirty="0" smtClean="0"/>
              <a:t>by </a:t>
            </a:r>
            <a:r>
              <a:rPr lang="en-US" i="1" dirty="0" smtClean="0"/>
              <a:t>S </a:t>
            </a:r>
            <a:r>
              <a:rPr lang="en-US" dirty="0"/>
              <a:t>= </a:t>
            </a:r>
            <a:r>
              <a:rPr lang="en-US" i="1" dirty="0" smtClean="0"/>
              <a:t>−</a:t>
            </a:r>
            <a:r>
              <a:rPr lang="el-GR" dirty="0" smtClean="0"/>
              <a:t>Σ</a:t>
            </a:r>
            <a:r>
              <a:rPr lang="en-US" i="1" dirty="0" smtClean="0"/>
              <a:t>p</a:t>
            </a:r>
            <a:r>
              <a:rPr lang="en-US" i="1" baseline="-25000" dirty="0" smtClean="0"/>
              <a:t>i</a:t>
            </a:r>
            <a:r>
              <a:rPr lang="en-US" i="1" dirty="0" smtClean="0"/>
              <a:t> </a:t>
            </a:r>
            <a:r>
              <a:rPr lang="en-US" dirty="0"/>
              <a:t>ln </a:t>
            </a:r>
            <a:r>
              <a:rPr lang="en-US" i="1" dirty="0"/>
              <a:t>p</a:t>
            </a:r>
            <a:r>
              <a:rPr lang="en-US" i="1" baseline="-25000" dirty="0"/>
              <a:t>i</a:t>
            </a:r>
            <a:r>
              <a:rPr lang="en-US" i="1" dirty="0" smtClean="0"/>
              <a:t>,</a:t>
            </a:r>
          </a:p>
          <a:p>
            <a:pPr lvl="1"/>
            <a:r>
              <a:rPr lang="en-US" dirty="0"/>
              <a:t>where the sum is over all states and </a:t>
            </a:r>
            <a:r>
              <a:rPr lang="en-US" i="1" dirty="0"/>
              <a:t>p</a:t>
            </a:r>
            <a:r>
              <a:rPr lang="en-US" i="1" baseline="-25000" dirty="0"/>
              <a:t>i</a:t>
            </a:r>
            <a:r>
              <a:rPr lang="en-US" i="1" dirty="0"/>
              <a:t> </a:t>
            </a:r>
            <a:r>
              <a:rPr lang="en-US" dirty="0"/>
              <a:t>is the probability or relative frequency of being in the </a:t>
            </a:r>
            <a:r>
              <a:rPr lang="en-US" i="1" dirty="0" err="1" smtClean="0"/>
              <a:t>i</a:t>
            </a:r>
            <a:r>
              <a:rPr lang="en-US" dirty="0" err="1" smtClean="0"/>
              <a:t>th</a:t>
            </a:r>
            <a:r>
              <a:rPr lang="en-US" dirty="0"/>
              <a:t> </a:t>
            </a:r>
            <a:r>
              <a:rPr lang="en-US" altLang="zh-CN" dirty="0" smtClean="0"/>
              <a:t>s</a:t>
            </a:r>
            <a:r>
              <a:rPr lang="en-US" dirty="0" smtClean="0"/>
              <a:t>tate</a:t>
            </a:r>
            <a:r>
              <a:rPr lang="en-US" dirty="0"/>
              <a:t>. </a:t>
            </a:r>
            <a:endParaRPr lang="en-US" dirty="0" smtClean="0"/>
          </a:p>
          <a:p>
            <a:r>
              <a:rPr lang="en-US" dirty="0" smtClean="0"/>
              <a:t>For </a:t>
            </a:r>
            <a:r>
              <a:rPr lang="en-US" dirty="0"/>
              <a:t>example, if the system is always in only one state, then </a:t>
            </a:r>
            <a:r>
              <a:rPr lang="en-US" i="1" dirty="0"/>
              <a:t>S </a:t>
            </a:r>
            <a:r>
              <a:rPr lang="en-US" dirty="0"/>
              <a:t>= 0, the smallest </a:t>
            </a:r>
            <a:r>
              <a:rPr lang="en-US" dirty="0" smtClean="0"/>
              <a:t>possible entropy</a:t>
            </a:r>
            <a:r>
              <a:rPr lang="en-US" dirty="0"/>
              <a:t>. </a:t>
            </a:r>
            <a:endParaRPr lang="en-US" dirty="0" smtClean="0"/>
          </a:p>
          <a:p>
            <a:r>
              <a:rPr lang="en-US" dirty="0" smtClean="0"/>
              <a:t>If </a:t>
            </a:r>
            <a:r>
              <a:rPr lang="en-US" dirty="0"/>
              <a:t>the system explores all states equally, then </a:t>
            </a:r>
            <a:r>
              <a:rPr lang="en-US" i="1" dirty="0"/>
              <a:t>S </a:t>
            </a:r>
            <a:r>
              <a:rPr lang="en-US" dirty="0"/>
              <a:t>= ln Ω, where Ω is the number of </a:t>
            </a:r>
            <a:r>
              <a:rPr lang="en-US" dirty="0" smtClean="0"/>
              <a:t>possible states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916514440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to compute </a:t>
            </a:r>
            <a:r>
              <a:rPr lang="en-US" i="1" dirty="0"/>
              <a:t>S </a:t>
            </a:r>
            <a:r>
              <a:rPr lang="en-US" dirty="0"/>
              <a:t>for the logistic </a:t>
            </a:r>
            <a:r>
              <a:rPr lang="en-US" dirty="0" smtClean="0"/>
              <a:t>map, we can divide </a:t>
            </a:r>
            <a:r>
              <a:rPr lang="en-US" dirty="0"/>
              <a:t>the interval [0</a:t>
            </a:r>
            <a:r>
              <a:rPr lang="en-US" i="1" dirty="0"/>
              <a:t>, </a:t>
            </a:r>
            <a:r>
              <a:rPr lang="en-US" dirty="0"/>
              <a:t>1] into bins or</a:t>
            </a:r>
          </a:p>
          <a:p>
            <a:r>
              <a:rPr lang="en-US" dirty="0"/>
              <a:t>subintervals of width </a:t>
            </a:r>
            <a:r>
              <a:rPr lang="en-US" dirty="0" err="1"/>
              <a:t>Δ</a:t>
            </a:r>
            <a:r>
              <a:rPr lang="en-US" i="1" dirty="0" err="1"/>
              <a:t>x</a:t>
            </a:r>
            <a:r>
              <a:rPr lang="en-US" i="1" dirty="0"/>
              <a:t> </a:t>
            </a:r>
            <a:r>
              <a:rPr lang="en-US" dirty="0"/>
              <a:t>= 0</a:t>
            </a:r>
            <a:r>
              <a:rPr lang="en-US" i="1" dirty="0"/>
              <a:t>.</a:t>
            </a:r>
            <a:r>
              <a:rPr lang="en-US" dirty="0"/>
              <a:t>01 and determine the relative number of times the trajectory </a:t>
            </a:r>
            <a:r>
              <a:rPr lang="en-US" dirty="0" smtClean="0"/>
              <a:t>falls into </a:t>
            </a:r>
            <a:r>
              <a:rPr lang="en-US" dirty="0"/>
              <a:t>each bin. </a:t>
            </a:r>
            <a:endParaRPr lang="en-US" dirty="0" smtClean="0"/>
          </a:p>
          <a:p>
            <a:r>
              <a:rPr lang="en-US" dirty="0" smtClean="0"/>
              <a:t>At each value of </a:t>
            </a:r>
            <a:r>
              <a:rPr lang="en-US" i="1" dirty="0" smtClean="0"/>
              <a:t>r </a:t>
            </a:r>
            <a:r>
              <a:rPr lang="en-US" dirty="0" smtClean="0"/>
              <a:t>in the range 0</a:t>
            </a:r>
            <a:r>
              <a:rPr lang="en-US" i="1" dirty="0" smtClean="0"/>
              <a:t>.</a:t>
            </a:r>
            <a:r>
              <a:rPr lang="en-US" dirty="0" smtClean="0"/>
              <a:t>7 </a:t>
            </a:r>
            <a:r>
              <a:rPr lang="en-US" i="1" dirty="0" smtClean="0"/>
              <a:t>≤ r ≤ </a:t>
            </a:r>
            <a:r>
              <a:rPr lang="en-US" dirty="0" smtClean="0"/>
              <a:t>1</a:t>
            </a:r>
            <a:r>
              <a:rPr lang="en-US" dirty="0"/>
              <a:t>,</a:t>
            </a:r>
            <a:r>
              <a:rPr lang="en-US" dirty="0" smtClean="0"/>
              <a:t>  the </a:t>
            </a:r>
            <a:r>
              <a:rPr lang="en-US" dirty="0"/>
              <a:t>map should be iterated for </a:t>
            </a:r>
            <a:r>
              <a:rPr lang="en-US" dirty="0" smtClean="0"/>
              <a:t>a fixed </a:t>
            </a:r>
            <a:r>
              <a:rPr lang="en-US" dirty="0"/>
              <a:t>number of steps, for example, </a:t>
            </a:r>
            <a:r>
              <a:rPr lang="en-US" i="1" dirty="0"/>
              <a:t>n </a:t>
            </a:r>
            <a:r>
              <a:rPr lang="en-US" dirty="0"/>
              <a:t>= 1000. Choose </a:t>
            </a:r>
            <a:r>
              <a:rPr lang="en-US" dirty="0" err="1"/>
              <a:t>Δ</a:t>
            </a:r>
            <a:r>
              <a:rPr lang="en-US" i="1" dirty="0" err="1"/>
              <a:t>x</a:t>
            </a:r>
            <a:r>
              <a:rPr lang="en-US" i="1" dirty="0"/>
              <a:t> </a:t>
            </a:r>
            <a:r>
              <a:rPr lang="en-US" dirty="0"/>
              <a:t>= 0</a:t>
            </a:r>
            <a:r>
              <a:rPr lang="en-US" i="1" dirty="0"/>
              <a:t>.</a:t>
            </a:r>
            <a:r>
              <a:rPr lang="en-US" dirty="0"/>
              <a:t>01.</a:t>
            </a:r>
          </a:p>
        </p:txBody>
      </p:sp>
    </p:spTree>
    <p:extLst>
      <p:ext uri="{BB962C8B-B14F-4D97-AF65-F5344CB8AC3E}">
        <p14:creationId xmlns:p14="http://schemas.microsoft.com/office/powerpoint/2010/main" val="2706408731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We also can measure the (generalized) entropy as a function of time. </a:t>
            </a:r>
            <a:endParaRPr lang="en-US" dirty="0" smtClean="0"/>
          </a:p>
          <a:p>
            <a:r>
              <a:rPr lang="en-US" i="1" dirty="0" smtClean="0"/>
              <a:t>S</a:t>
            </a:r>
            <a:r>
              <a:rPr lang="en-US" dirty="0" smtClean="0"/>
              <a:t>(</a:t>
            </a:r>
            <a:r>
              <a:rPr lang="en-US" i="1" dirty="0" smtClean="0"/>
              <a:t>n</a:t>
            </a:r>
            <a:r>
              <a:rPr lang="en-US" dirty="0"/>
              <a:t>) for strong chaos increases linearly with </a:t>
            </a:r>
            <a:r>
              <a:rPr lang="en-US" i="1" dirty="0"/>
              <a:t>n </a:t>
            </a:r>
            <a:r>
              <a:rPr lang="en-US" dirty="0"/>
              <a:t>until all the possible states </a:t>
            </a:r>
            <a:r>
              <a:rPr lang="en-US" dirty="0" smtClean="0"/>
              <a:t>are visited.</a:t>
            </a:r>
          </a:p>
          <a:p>
            <a:r>
              <a:rPr lang="en-US" dirty="0" smtClean="0"/>
              <a:t> </a:t>
            </a:r>
            <a:r>
              <a:rPr lang="en-US" dirty="0"/>
              <a:t>However, for weak chaos this behavior is not found</a:t>
            </a:r>
            <a:r>
              <a:rPr lang="en-US" dirty="0" smtClean="0"/>
              <a:t>.</a:t>
            </a:r>
          </a:p>
          <a:p>
            <a:r>
              <a:rPr lang="en-US" dirty="0"/>
              <a:t>In the latter case we can </a:t>
            </a:r>
            <a:r>
              <a:rPr lang="en-US" dirty="0" smtClean="0"/>
              <a:t>generalize the </a:t>
            </a:r>
            <a:r>
              <a:rPr lang="en-US" dirty="0"/>
              <a:t>entropy to a </a:t>
            </a:r>
            <a:r>
              <a:rPr lang="en-US" i="1" dirty="0"/>
              <a:t>q</a:t>
            </a:r>
            <a:r>
              <a:rPr lang="en-US" dirty="0"/>
              <a:t>-dependent function defined by</a:t>
            </a:r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525" t="58929" r="41370" b="33333"/>
          <a:stretch/>
        </p:blipFill>
        <p:spPr bwMode="auto">
          <a:xfrm>
            <a:off x="1691679" y="6021288"/>
            <a:ext cx="5020571" cy="83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377405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23528" y="-3052"/>
            <a:ext cx="8229600" cy="4525963"/>
          </a:xfrm>
        </p:spPr>
        <p:txBody>
          <a:bodyPr/>
          <a:lstStyle/>
          <a:p>
            <a:r>
              <a:rPr lang="en-US" dirty="0" smtClean="0"/>
              <a:t>Plot </a:t>
            </a:r>
            <a:r>
              <a:rPr lang="en-US" dirty="0"/>
              <a:t>the values of </a:t>
            </a:r>
            <a:r>
              <a:rPr lang="en-US" i="1" dirty="0"/>
              <a:t>x </a:t>
            </a:r>
            <a:r>
              <a:rPr lang="en-US" dirty="0"/>
              <a:t>as a function of </a:t>
            </a:r>
            <a:r>
              <a:rPr lang="en-US" i="1" dirty="0" smtClean="0"/>
              <a:t>r</a:t>
            </a:r>
            <a:r>
              <a:rPr lang="en-US" dirty="0" smtClean="0"/>
              <a:t>. </a:t>
            </a:r>
          </a:p>
          <a:p>
            <a:r>
              <a:rPr lang="en-US" dirty="0" smtClean="0"/>
              <a:t>The </a:t>
            </a:r>
            <a:r>
              <a:rPr lang="en-US" dirty="0"/>
              <a:t>iterated values of </a:t>
            </a:r>
            <a:r>
              <a:rPr lang="en-US" i="1" dirty="0"/>
              <a:t>x </a:t>
            </a:r>
            <a:r>
              <a:rPr lang="en-US" dirty="0"/>
              <a:t>are plotted after the initial transient behavior is discarded.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637" t="11706" r="19236" b="15769"/>
          <a:stretch/>
        </p:blipFill>
        <p:spPr bwMode="auto">
          <a:xfrm>
            <a:off x="971600" y="1521095"/>
            <a:ext cx="7823200" cy="53053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2225129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 smtClean="0"/>
              <a:t>For </a:t>
            </a:r>
            <a:r>
              <a:rPr lang="en-US" dirty="0"/>
              <a:t>each value of </a:t>
            </a:r>
            <a:r>
              <a:rPr lang="en-US" i="1" dirty="0"/>
              <a:t>r</a:t>
            </a:r>
            <a:r>
              <a:rPr lang="en-US" dirty="0"/>
              <a:t>, </a:t>
            </a:r>
            <a:endParaRPr lang="en-US" dirty="0" smtClean="0"/>
          </a:p>
          <a:p>
            <a:pPr lvl="1"/>
            <a:r>
              <a:rPr lang="en-US" dirty="0" smtClean="0"/>
              <a:t>the </a:t>
            </a:r>
            <a:r>
              <a:rPr lang="en-US" dirty="0"/>
              <a:t>first </a:t>
            </a:r>
            <a:r>
              <a:rPr lang="en-US" dirty="0" smtClean="0"/>
              <a:t>n transient </a:t>
            </a:r>
            <a:r>
              <a:rPr lang="en-US" dirty="0"/>
              <a:t>values of </a:t>
            </a:r>
            <a:r>
              <a:rPr lang="en-US" i="1" dirty="0" smtClean="0"/>
              <a:t>x </a:t>
            </a:r>
            <a:r>
              <a:rPr lang="en-US" dirty="0" smtClean="0"/>
              <a:t>are computed</a:t>
            </a:r>
          </a:p>
          <a:p>
            <a:pPr lvl="1"/>
            <a:r>
              <a:rPr lang="en-US" dirty="0" smtClean="0"/>
              <a:t> </a:t>
            </a:r>
            <a:r>
              <a:rPr lang="en-US" dirty="0"/>
              <a:t>but not plotted. </a:t>
            </a:r>
            <a:endParaRPr lang="en-US" dirty="0" smtClean="0"/>
          </a:p>
          <a:p>
            <a:pPr lvl="1"/>
            <a:r>
              <a:rPr lang="en-US" dirty="0" smtClean="0"/>
              <a:t>Then </a:t>
            </a:r>
            <a:r>
              <a:rPr lang="en-US" dirty="0"/>
              <a:t>the next </a:t>
            </a:r>
            <a:r>
              <a:rPr lang="en-US" dirty="0" err="1" smtClean="0"/>
              <a:t>nplot</a:t>
            </a:r>
            <a:r>
              <a:rPr lang="en-US" dirty="0" smtClean="0"/>
              <a:t> </a:t>
            </a:r>
            <a:r>
              <a:rPr lang="en-US" dirty="0"/>
              <a:t>values of </a:t>
            </a:r>
            <a:r>
              <a:rPr lang="en-US" i="1" dirty="0"/>
              <a:t>x </a:t>
            </a:r>
            <a:r>
              <a:rPr lang="en-US" dirty="0"/>
              <a:t>are plotted, </a:t>
            </a:r>
            <a:endParaRPr lang="en-US" dirty="0" smtClean="0"/>
          </a:p>
          <a:p>
            <a:pPr lvl="2"/>
            <a:r>
              <a:rPr lang="en-US" dirty="0" smtClean="0"/>
              <a:t>with </a:t>
            </a:r>
            <a:r>
              <a:rPr lang="en-US" dirty="0"/>
              <a:t>the first half </a:t>
            </a:r>
            <a:r>
              <a:rPr lang="en-US" dirty="0" smtClean="0"/>
              <a:t>in one </a:t>
            </a:r>
            <a:r>
              <a:rPr lang="en-US" dirty="0"/>
              <a:t>color and the second half in another. </a:t>
            </a:r>
            <a:endParaRPr lang="en-US" dirty="0" smtClean="0"/>
          </a:p>
          <a:p>
            <a:r>
              <a:rPr lang="en-US" dirty="0" smtClean="0"/>
              <a:t>This </a:t>
            </a:r>
            <a:r>
              <a:rPr lang="en-US" dirty="0"/>
              <a:t>process is repeated </a:t>
            </a:r>
            <a:endParaRPr lang="en-US" dirty="0" smtClean="0"/>
          </a:p>
          <a:p>
            <a:pPr lvl="1"/>
            <a:r>
              <a:rPr lang="en-US" dirty="0" smtClean="0"/>
              <a:t>for </a:t>
            </a:r>
            <a:r>
              <a:rPr lang="en-US" dirty="0"/>
              <a:t>a new value of </a:t>
            </a:r>
            <a:r>
              <a:rPr lang="en-US" i="1" dirty="0"/>
              <a:t>r </a:t>
            </a:r>
            <a:r>
              <a:rPr lang="en-US" dirty="0"/>
              <a:t>until </a:t>
            </a:r>
            <a:r>
              <a:rPr lang="en-US" dirty="0" smtClean="0"/>
              <a:t>the desired </a:t>
            </a:r>
            <a:r>
              <a:rPr lang="en-US" dirty="0"/>
              <a:t>range of </a:t>
            </a:r>
            <a:r>
              <a:rPr lang="en-US" i="1" dirty="0"/>
              <a:t>r </a:t>
            </a:r>
            <a:r>
              <a:rPr lang="en-US" dirty="0"/>
              <a:t>values is reached. </a:t>
            </a:r>
            <a:endParaRPr lang="en-US" dirty="0" smtClean="0"/>
          </a:p>
          <a:p>
            <a:r>
              <a:rPr lang="en-US" dirty="0" smtClean="0"/>
              <a:t>The </a:t>
            </a:r>
            <a:r>
              <a:rPr lang="en-US" dirty="0"/>
              <a:t>magnitude of </a:t>
            </a:r>
            <a:r>
              <a:rPr lang="en-US" dirty="0" err="1"/>
              <a:t>nplot</a:t>
            </a:r>
            <a:r>
              <a:rPr lang="en-US" dirty="0"/>
              <a:t> </a:t>
            </a:r>
            <a:endParaRPr lang="en-US" dirty="0" smtClean="0"/>
          </a:p>
          <a:p>
            <a:pPr lvl="1"/>
            <a:r>
              <a:rPr lang="en-US" dirty="0" smtClean="0"/>
              <a:t>at </a:t>
            </a:r>
            <a:r>
              <a:rPr lang="en-US" dirty="0"/>
              <a:t>least as large as </a:t>
            </a:r>
            <a:r>
              <a:rPr lang="en-US" dirty="0" smtClean="0"/>
              <a:t>the longest </a:t>
            </a:r>
            <a:r>
              <a:rPr lang="en-US" dirty="0"/>
              <a:t>period that you wish to observe. </a:t>
            </a:r>
            <a:endParaRPr lang="en-US" dirty="0" smtClean="0"/>
          </a:p>
          <a:p>
            <a:r>
              <a:rPr lang="en-US" dirty="0" err="1" smtClean="0"/>
              <a:t>BifurcateApp</a:t>
            </a:r>
            <a:r>
              <a:rPr lang="en-US" dirty="0" smtClean="0"/>
              <a:t> </a:t>
            </a:r>
            <a:r>
              <a:rPr lang="en-US" dirty="0"/>
              <a:t>extends </a:t>
            </a:r>
            <a:r>
              <a:rPr lang="en-US" dirty="0" err="1"/>
              <a:t>AbstractSimulation</a:t>
            </a:r>
            <a:r>
              <a:rPr lang="en-US" dirty="0"/>
              <a:t> rather </a:t>
            </a:r>
            <a:r>
              <a:rPr lang="en-US" dirty="0" smtClean="0"/>
              <a:t>than </a:t>
            </a:r>
            <a:r>
              <a:rPr lang="en-US" dirty="0" err="1" smtClean="0"/>
              <a:t>AbstractCalculation</a:t>
            </a:r>
            <a:r>
              <a:rPr lang="en-US" dirty="0" smtClean="0"/>
              <a:t> </a:t>
            </a:r>
            <a:r>
              <a:rPr lang="en-US" dirty="0"/>
              <a:t>because the calculations can be time consuming, and you might want </a:t>
            </a:r>
            <a:r>
              <a:rPr lang="en-US" dirty="0" smtClean="0"/>
              <a:t>to stop </a:t>
            </a:r>
            <a:r>
              <a:rPr lang="en-US" dirty="0"/>
              <a:t>them before they are finished and reset some of the parameters.</a:t>
            </a:r>
          </a:p>
        </p:txBody>
      </p:sp>
    </p:spTree>
    <p:extLst>
      <p:ext uri="{BB962C8B-B14F-4D97-AF65-F5344CB8AC3E}">
        <p14:creationId xmlns:p14="http://schemas.microsoft.com/office/powerpoint/2010/main" val="284866112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854" t="26356" r="15340" b="38062"/>
          <a:stretch/>
        </p:blipFill>
        <p:spPr bwMode="auto">
          <a:xfrm>
            <a:off x="408048" y="1484784"/>
            <a:ext cx="8527264" cy="259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970" t="12548" r="14861" b="48606"/>
          <a:stretch/>
        </p:blipFill>
        <p:spPr bwMode="auto">
          <a:xfrm>
            <a:off x="395536" y="4016326"/>
            <a:ext cx="8609428" cy="28416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5044529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691" t="18106" r="5438" b="8851"/>
          <a:stretch/>
        </p:blipFill>
        <p:spPr bwMode="auto">
          <a:xfrm>
            <a:off x="-4723" y="44624"/>
            <a:ext cx="9148723" cy="51557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422" t="23810" r="19236" b="50992"/>
          <a:stretch/>
        </p:blipFill>
        <p:spPr bwMode="auto">
          <a:xfrm>
            <a:off x="13253" y="5157192"/>
            <a:ext cx="7590972" cy="18433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2388397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14543</TotalTime>
  <Words>3661</Words>
  <Application>Microsoft Office PowerPoint</Application>
  <PresentationFormat>On-screen Show (4:3)</PresentationFormat>
  <Paragraphs>204</Paragraphs>
  <Slides>53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53</vt:i4>
      </vt:variant>
    </vt:vector>
  </HeadingPairs>
  <TitlesOfParts>
    <vt:vector size="57" baseType="lpstr">
      <vt:lpstr>宋体</vt:lpstr>
      <vt:lpstr>Arial</vt:lpstr>
      <vt:lpstr>Calibri</vt:lpstr>
      <vt:lpstr>Office 主题​​</vt:lpstr>
      <vt:lpstr>Introduction to Computer Simulation of Physical Systems (Lecture 7) The Chaotic Motion of Dynamical Systems  </vt:lpstr>
      <vt:lpstr>Recall the equation introduced last time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Period Doubling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Universal Properties and Self-Similarity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Measuring Chaos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jzhu</dc:creator>
  <cp:lastModifiedBy>jyzhu</cp:lastModifiedBy>
  <cp:revision>271</cp:revision>
  <dcterms:created xsi:type="dcterms:W3CDTF">2014-01-05T10:31:17Z</dcterms:created>
  <dcterms:modified xsi:type="dcterms:W3CDTF">2021-03-01T07:27:44Z</dcterms:modified>
</cp:coreProperties>
</file>